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7"/>
  </p:notesMasterIdLst>
  <p:sldIdLst>
    <p:sldId id="1212" r:id="rId5"/>
    <p:sldId id="354" r:id="rId6"/>
    <p:sldId id="1186" r:id="rId7"/>
    <p:sldId id="1233" r:id="rId8"/>
    <p:sldId id="1222" r:id="rId9"/>
    <p:sldId id="1247" r:id="rId10"/>
    <p:sldId id="1268" r:id="rId11"/>
    <p:sldId id="2147468824" r:id="rId12"/>
    <p:sldId id="2147468837" r:id="rId13"/>
    <p:sldId id="2147468839" r:id="rId14"/>
    <p:sldId id="2147468848" r:id="rId15"/>
    <p:sldId id="2147468840" r:id="rId16"/>
    <p:sldId id="2147468849" r:id="rId17"/>
    <p:sldId id="2147468842" r:id="rId18"/>
    <p:sldId id="2147468851" r:id="rId19"/>
    <p:sldId id="2147468841" r:id="rId20"/>
    <p:sldId id="2147468850" r:id="rId21"/>
    <p:sldId id="2147468843" r:id="rId22"/>
    <p:sldId id="2147468852" r:id="rId23"/>
    <p:sldId id="2147468838" r:id="rId24"/>
    <p:sldId id="2147468822" r:id="rId25"/>
    <p:sldId id="2147468804" r:id="rId26"/>
    <p:sldId id="2147468854" r:id="rId27"/>
    <p:sldId id="256" r:id="rId28"/>
    <p:sldId id="2147468855" r:id="rId29"/>
    <p:sldId id="263" r:id="rId30"/>
    <p:sldId id="265" r:id="rId31"/>
    <p:sldId id="266" r:id="rId32"/>
    <p:sldId id="2147468802" r:id="rId33"/>
    <p:sldId id="288" r:id="rId34"/>
    <p:sldId id="257" r:id="rId35"/>
    <p:sldId id="259" r:id="rId36"/>
    <p:sldId id="2147468831" r:id="rId37"/>
    <p:sldId id="2147468835" r:id="rId38"/>
    <p:sldId id="2147468845" r:id="rId39"/>
    <p:sldId id="2147468847" r:id="rId40"/>
    <p:sldId id="2147468830" r:id="rId41"/>
    <p:sldId id="1118" r:id="rId42"/>
    <p:sldId id="2147468799" r:id="rId43"/>
    <p:sldId id="2147468798" r:id="rId44"/>
    <p:sldId id="1188" r:id="rId45"/>
    <p:sldId id="2147468809" r:id="rId46"/>
    <p:sldId id="1270" r:id="rId47"/>
    <p:sldId id="1273" r:id="rId48"/>
    <p:sldId id="2147468816" r:id="rId49"/>
    <p:sldId id="1019" r:id="rId50"/>
    <p:sldId id="1025" r:id="rId51"/>
    <p:sldId id="1028" r:id="rId52"/>
    <p:sldId id="2147468856" r:id="rId53"/>
    <p:sldId id="2147468813" r:id="rId54"/>
    <p:sldId id="2147468820" r:id="rId55"/>
    <p:sldId id="1230" r:id="rId56"/>
    <p:sldId id="2147468788" r:id="rId57"/>
    <p:sldId id="1217" r:id="rId58"/>
    <p:sldId id="1239" r:id="rId59"/>
    <p:sldId id="1216" r:id="rId60"/>
    <p:sldId id="1044" r:id="rId61"/>
    <p:sldId id="359" r:id="rId62"/>
    <p:sldId id="1002" r:id="rId63"/>
    <p:sldId id="357" r:id="rId64"/>
    <p:sldId id="355" r:id="rId65"/>
    <p:sldId id="358" r:id="rId66"/>
    <p:sldId id="380" r:id="rId67"/>
    <p:sldId id="362" r:id="rId68"/>
    <p:sldId id="1153" r:id="rId69"/>
    <p:sldId id="1154" r:id="rId70"/>
    <p:sldId id="1086" r:id="rId71"/>
    <p:sldId id="1244" r:id="rId72"/>
    <p:sldId id="1245" r:id="rId73"/>
    <p:sldId id="1237" r:id="rId74"/>
    <p:sldId id="2147468811" r:id="rId75"/>
    <p:sldId id="2147468812" r:id="rId76"/>
    <p:sldId id="258" r:id="rId77"/>
    <p:sldId id="2147468832" r:id="rId78"/>
    <p:sldId id="2147468846" r:id="rId79"/>
    <p:sldId id="2147468844" r:id="rId80"/>
    <p:sldId id="999" r:id="rId81"/>
    <p:sldId id="2147468853" r:id="rId82"/>
    <p:sldId id="2147468789" r:id="rId83"/>
    <p:sldId id="2147468790" r:id="rId84"/>
    <p:sldId id="2147468791" r:id="rId85"/>
    <p:sldId id="1033" r:id="rId86"/>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F374F-AFFD-44A6-B503-E5B0A2582A26}" v="5" dt="2023-12-14T13:22:17.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9339" autoAdjust="0"/>
  </p:normalViewPr>
  <p:slideViewPr>
    <p:cSldViewPr snapToGrid="0">
      <p:cViewPr varScale="1">
        <p:scale>
          <a:sx n="89" d="100"/>
          <a:sy n="89" d="100"/>
        </p:scale>
        <p:origin x="640" y="60"/>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4E8F374F-AFFD-44A6-B503-E5B0A2582A26}"/>
    <pc:docChg chg="modSld">
      <pc:chgData name="Aske Walther Sørensen" userId="e41c343c-2cfd-4d4f-a1ac-9d1d143c8b84" providerId="ADAL" clId="{4E8F374F-AFFD-44A6-B503-E5B0A2582A26}" dt="2023-12-14T13:22:17.962" v="66" actId="20577"/>
      <pc:docMkLst>
        <pc:docMk/>
      </pc:docMkLst>
      <pc:sldChg chg="addSp modSp mod modAnim">
        <pc:chgData name="Aske Walther Sørensen" userId="e41c343c-2cfd-4d4f-a1ac-9d1d143c8b84" providerId="ADAL" clId="{4E8F374F-AFFD-44A6-B503-E5B0A2582A26}" dt="2023-12-14T11:53:21.393" v="63" actId="114"/>
        <pc:sldMkLst>
          <pc:docMk/>
          <pc:sldMk cId="353906433" sldId="1212"/>
        </pc:sldMkLst>
        <pc:spChg chg="add mod">
          <ac:chgData name="Aske Walther Sørensen" userId="e41c343c-2cfd-4d4f-a1ac-9d1d143c8b84" providerId="ADAL" clId="{4E8F374F-AFFD-44A6-B503-E5B0A2582A26}" dt="2023-12-14T11:53:21.393" v="63" actId="114"/>
          <ac:spMkLst>
            <pc:docMk/>
            <pc:sldMk cId="353906433" sldId="1212"/>
            <ac:spMk id="3" creationId="{F9BC6402-3B85-9151-92BE-E164F6060B24}"/>
          </ac:spMkLst>
        </pc:spChg>
      </pc:sldChg>
      <pc:sldChg chg="modSp">
        <pc:chgData name="Aske Walther Sørensen" userId="e41c343c-2cfd-4d4f-a1ac-9d1d143c8b84" providerId="ADAL" clId="{4E8F374F-AFFD-44A6-B503-E5B0A2582A26}" dt="2023-12-14T13:22:17.962" v="66" actId="20577"/>
        <pc:sldMkLst>
          <pc:docMk/>
          <pc:sldMk cId="2739286589" sldId="2147468813"/>
        </pc:sldMkLst>
        <pc:spChg chg="mod">
          <ac:chgData name="Aske Walther Sørensen" userId="e41c343c-2cfd-4d4f-a1ac-9d1d143c8b84" providerId="ADAL" clId="{4E8F374F-AFFD-44A6-B503-E5B0A2582A26}" dt="2023-12-14T13:22:17.962" v="66" actId="20577"/>
          <ac:spMkLst>
            <pc:docMk/>
            <pc:sldMk cId="2739286589" sldId="2147468813"/>
            <ac:spMk id="6" creationId="{B1C87A3D-C416-D5E0-C845-404454D9CF50}"/>
          </ac:spMkLst>
        </pc:spChg>
      </pc:sldChg>
      <pc:sldChg chg="modSp mod">
        <pc:chgData name="Aske Walther Sørensen" userId="e41c343c-2cfd-4d4f-a1ac-9d1d143c8b84" providerId="ADAL" clId="{4E8F374F-AFFD-44A6-B503-E5B0A2582A26}" dt="2023-12-14T11:57:32.343" v="64" actId="115"/>
        <pc:sldMkLst>
          <pc:docMk/>
          <pc:sldMk cId="939065850" sldId="2147468849"/>
        </pc:sldMkLst>
        <pc:spChg chg="mod">
          <ac:chgData name="Aske Walther Sørensen" userId="e41c343c-2cfd-4d4f-a1ac-9d1d143c8b84" providerId="ADAL" clId="{4E8F374F-AFFD-44A6-B503-E5B0A2582A26}" dt="2023-12-14T11:57:32.343" v="64" actId="115"/>
          <ac:spMkLst>
            <pc:docMk/>
            <pc:sldMk cId="939065850" sldId="2147468849"/>
            <ac:spMk id="2" creationId="{887BF40B-649E-891C-A7FF-97180CEB9E8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E089B-77CC-4BA8-9BF0-764F8834123C}" type="doc">
      <dgm:prSet loTypeId="urn:microsoft.com/office/officeart/2005/8/layout/hProcess9" loCatId="process" qsTypeId="urn:microsoft.com/office/officeart/2005/8/quickstyle/simple1" qsCatId="simple" csTypeId="urn:microsoft.com/office/officeart/2005/8/colors/accent5_2" csCatId="accent5" phldr="1"/>
      <dgm:spPr/>
    </dgm:pt>
    <dgm:pt modelId="{F1DCE0F8-180A-4C63-A43A-B80C3661D1D1}">
      <dgm:prSet phldrT="[Tekst]"/>
      <dgm:spPr/>
      <dgm:t>
        <a:bodyPr/>
        <a:lstStyle/>
        <a:p>
          <a:r>
            <a:rPr lang="da-DK" b="1" dirty="0"/>
            <a:t>Uge 43</a:t>
          </a:r>
          <a:r>
            <a:rPr lang="da-DK" dirty="0"/>
            <a:t>: </a:t>
          </a:r>
        </a:p>
        <a:p>
          <a:r>
            <a:rPr lang="da-DK" dirty="0"/>
            <a:t>- KOMBIT brevwebinar for sagsbehandler. </a:t>
          </a:r>
        </a:p>
        <a:p>
          <a:r>
            <a:rPr lang="da-DK" dirty="0">
              <a:solidFill>
                <a:schemeClr val="accent3"/>
              </a:solidFill>
            </a:rPr>
            <a:t>- Netcompany pilotwebinar. </a:t>
          </a:r>
        </a:p>
      </dgm:t>
    </dgm:pt>
    <dgm:pt modelId="{2A0B79C1-C7B2-4B6F-94A4-D86EBEB39097}" type="parTrans" cxnId="{A38C7B27-2A8E-4660-A723-946CD01B6713}">
      <dgm:prSet/>
      <dgm:spPr/>
      <dgm:t>
        <a:bodyPr/>
        <a:lstStyle/>
        <a:p>
          <a:endParaRPr lang="da-DK"/>
        </a:p>
      </dgm:t>
    </dgm:pt>
    <dgm:pt modelId="{8D64A627-7AF2-40AD-B4AC-BD54D51A556B}" type="sibTrans" cxnId="{A38C7B27-2A8E-4660-A723-946CD01B6713}">
      <dgm:prSet/>
      <dgm:spPr/>
      <dgm:t>
        <a:bodyPr/>
        <a:lstStyle/>
        <a:p>
          <a:endParaRPr lang="da-DK"/>
        </a:p>
      </dgm:t>
    </dgm:pt>
    <dgm:pt modelId="{A74C4115-39C2-4834-B47F-4D1C51B0E706}">
      <dgm:prSet phldrT="[Tekst]"/>
      <dgm:spPr/>
      <dgm:t>
        <a:bodyPr/>
        <a:lstStyle/>
        <a:p>
          <a:r>
            <a:rPr lang="da-DK" b="1" dirty="0"/>
            <a:t>Uge 48</a:t>
          </a:r>
          <a:r>
            <a:rPr lang="da-DK" dirty="0"/>
            <a:t>:</a:t>
          </a:r>
        </a:p>
        <a:p>
          <a:r>
            <a:rPr lang="da-DK" dirty="0"/>
            <a:t>- Netcompany webinar</a:t>
          </a:r>
        </a:p>
      </dgm:t>
    </dgm:pt>
    <dgm:pt modelId="{874D360D-A7AC-4102-8BBC-B39529D07B6E}" type="parTrans" cxnId="{CE0F37C2-A987-4D7D-9D6C-593D8DAEA363}">
      <dgm:prSet/>
      <dgm:spPr/>
      <dgm:t>
        <a:bodyPr/>
        <a:lstStyle/>
        <a:p>
          <a:endParaRPr lang="da-DK"/>
        </a:p>
      </dgm:t>
    </dgm:pt>
    <dgm:pt modelId="{C257A40D-F516-4841-9172-96520F8D2C09}" type="sibTrans" cxnId="{CE0F37C2-A987-4D7D-9D6C-593D8DAEA363}">
      <dgm:prSet/>
      <dgm:spPr/>
      <dgm:t>
        <a:bodyPr/>
        <a:lstStyle/>
        <a:p>
          <a:endParaRPr lang="da-DK"/>
        </a:p>
      </dgm:t>
    </dgm:pt>
    <dgm:pt modelId="{9138AF4A-A302-4044-BD2B-943A46F6AF74}">
      <dgm:prSet phldrT="[Tekst]"/>
      <dgm:spPr/>
      <dgm:t>
        <a:bodyPr/>
        <a:lstStyle/>
        <a:p>
          <a:r>
            <a:rPr lang="da-DK" b="1" dirty="0"/>
            <a:t>Uge 49</a:t>
          </a:r>
          <a:r>
            <a:rPr lang="da-DK" dirty="0"/>
            <a:t>:</a:t>
          </a:r>
        </a:p>
        <a:p>
          <a:r>
            <a:rPr lang="da-DK" dirty="0"/>
            <a:t>- KOMBIT supportmøder for alle</a:t>
          </a:r>
        </a:p>
        <a:p>
          <a:r>
            <a:rPr lang="da-DK" dirty="0"/>
            <a:t>- Netcompany webinar</a:t>
          </a:r>
        </a:p>
        <a:p>
          <a:r>
            <a:rPr lang="da-DK" strike="sngStrike" dirty="0">
              <a:solidFill>
                <a:schemeClr val="tx1"/>
              </a:solidFill>
            </a:rPr>
            <a:t>- Netcompany betalbart webinar</a:t>
          </a:r>
        </a:p>
      </dgm:t>
    </dgm:pt>
    <dgm:pt modelId="{0FF89CC3-6F55-42AE-93F3-3615933A2FF7}" type="parTrans" cxnId="{B2301F59-3D90-4295-B0F8-35C4F2DAE8B9}">
      <dgm:prSet/>
      <dgm:spPr/>
      <dgm:t>
        <a:bodyPr/>
        <a:lstStyle/>
        <a:p>
          <a:endParaRPr lang="da-DK"/>
        </a:p>
      </dgm:t>
    </dgm:pt>
    <dgm:pt modelId="{2DC00AF1-C9EB-45A7-8957-C4C6AE73FC5E}" type="sibTrans" cxnId="{B2301F59-3D90-4295-B0F8-35C4F2DAE8B9}">
      <dgm:prSet/>
      <dgm:spPr/>
      <dgm:t>
        <a:bodyPr/>
        <a:lstStyle/>
        <a:p>
          <a:endParaRPr lang="da-DK"/>
        </a:p>
      </dgm:t>
    </dgm:pt>
    <dgm:pt modelId="{5C9A2907-829A-4DBA-9B7C-2344CFFEFD9C}">
      <dgm:prSet phldrT="[Tekst]"/>
      <dgm:spPr/>
      <dgm:t>
        <a:bodyPr/>
        <a:lstStyle/>
        <a:p>
          <a:r>
            <a:rPr lang="da-DK" b="1" dirty="0"/>
            <a:t>Uge 44</a:t>
          </a:r>
          <a:r>
            <a:rPr lang="da-DK" dirty="0"/>
            <a:t>:</a:t>
          </a:r>
        </a:p>
        <a:p>
          <a:r>
            <a:rPr lang="da-DK" dirty="0"/>
            <a:t>- KOMBIT revurderings-webinar for sagsbehandler.</a:t>
          </a:r>
        </a:p>
        <a:p>
          <a:endParaRPr lang="da-DK" dirty="0"/>
        </a:p>
      </dgm:t>
    </dgm:pt>
    <dgm:pt modelId="{53355744-9A8F-4A70-9344-1C8B926DC1C0}" type="parTrans" cxnId="{08FEB5D0-BDDD-457A-A570-FCE0A0049AF1}">
      <dgm:prSet/>
      <dgm:spPr/>
      <dgm:t>
        <a:bodyPr/>
        <a:lstStyle/>
        <a:p>
          <a:endParaRPr lang="da-DK"/>
        </a:p>
      </dgm:t>
    </dgm:pt>
    <dgm:pt modelId="{FE61C7EE-88B9-4370-9EC1-02949A35EDE9}" type="sibTrans" cxnId="{08FEB5D0-BDDD-457A-A570-FCE0A0049AF1}">
      <dgm:prSet/>
      <dgm:spPr/>
      <dgm:t>
        <a:bodyPr/>
        <a:lstStyle/>
        <a:p>
          <a:endParaRPr lang="da-DK"/>
        </a:p>
      </dgm:t>
    </dgm:pt>
    <dgm:pt modelId="{2F3C80B2-0756-463F-B37B-1DB31D6046DB}">
      <dgm:prSet phldrT="[Tekst]"/>
      <dgm:spPr/>
      <dgm:t>
        <a:bodyPr/>
        <a:lstStyle/>
        <a:p>
          <a:r>
            <a:rPr lang="da-DK" b="1" dirty="0"/>
            <a:t>Uge 45</a:t>
          </a:r>
          <a:r>
            <a:rPr lang="da-DK" dirty="0"/>
            <a:t>: </a:t>
          </a:r>
        </a:p>
        <a:p>
          <a:r>
            <a:rPr lang="da-DK" dirty="0">
              <a:solidFill>
                <a:schemeClr val="accent3"/>
              </a:solidFill>
            </a:rPr>
            <a:t>- KOMBIT supportmøde for piloter.</a:t>
          </a:r>
        </a:p>
      </dgm:t>
    </dgm:pt>
    <dgm:pt modelId="{D2D0801D-BC53-475E-A6A7-684E291C0815}" type="parTrans" cxnId="{EA3139E9-942D-414B-8E76-89899244198F}">
      <dgm:prSet/>
      <dgm:spPr/>
      <dgm:t>
        <a:bodyPr/>
        <a:lstStyle/>
        <a:p>
          <a:endParaRPr lang="da-DK"/>
        </a:p>
      </dgm:t>
    </dgm:pt>
    <dgm:pt modelId="{8ECE248A-551C-4703-A28D-3F56C02F7D6A}" type="sibTrans" cxnId="{EA3139E9-942D-414B-8E76-89899244198F}">
      <dgm:prSet/>
      <dgm:spPr/>
      <dgm:t>
        <a:bodyPr/>
        <a:lstStyle/>
        <a:p>
          <a:endParaRPr lang="da-DK"/>
        </a:p>
      </dgm:t>
    </dgm:pt>
    <dgm:pt modelId="{ED7AAA15-B38E-47EB-B63B-78ECAD590ACB}">
      <dgm:prSet phldrT="[Tekst]"/>
      <dgm:spPr/>
      <dgm:t>
        <a:bodyPr/>
        <a:lstStyle/>
        <a:p>
          <a:r>
            <a:rPr lang="da-DK" b="1" dirty="0"/>
            <a:t>Uge 46</a:t>
          </a:r>
          <a:r>
            <a:rPr lang="da-DK" dirty="0"/>
            <a:t>: </a:t>
          </a:r>
        </a:p>
        <a:p>
          <a:r>
            <a:rPr lang="da-DK" dirty="0"/>
            <a:t>- KOMBIT brev-webinar for </a:t>
          </a:r>
          <a:r>
            <a:rPr lang="da-DK" dirty="0" err="1"/>
            <a:t>systemadm</a:t>
          </a:r>
          <a:r>
            <a:rPr lang="da-DK" dirty="0"/>
            <a:t>.</a:t>
          </a:r>
        </a:p>
      </dgm:t>
    </dgm:pt>
    <dgm:pt modelId="{DD72977E-62A0-4DB7-A568-2A83F58152E2}" type="parTrans" cxnId="{D3B93BA4-18EA-448E-B2D4-BC3AAAA1E991}">
      <dgm:prSet/>
      <dgm:spPr/>
      <dgm:t>
        <a:bodyPr/>
        <a:lstStyle/>
        <a:p>
          <a:endParaRPr lang="da-DK"/>
        </a:p>
      </dgm:t>
    </dgm:pt>
    <dgm:pt modelId="{8F3AB064-AB85-4592-9095-B301CF897546}" type="sibTrans" cxnId="{D3B93BA4-18EA-448E-B2D4-BC3AAAA1E991}">
      <dgm:prSet/>
      <dgm:spPr/>
      <dgm:t>
        <a:bodyPr/>
        <a:lstStyle/>
        <a:p>
          <a:endParaRPr lang="da-DK"/>
        </a:p>
      </dgm:t>
    </dgm:pt>
    <dgm:pt modelId="{C974B71C-DC65-40B0-808B-534FA499DCF6}">
      <dgm:prSet phldrT="[Tekst]"/>
      <dgm:spPr/>
      <dgm:t>
        <a:bodyPr/>
        <a:lstStyle/>
        <a:p>
          <a:r>
            <a:rPr lang="da-DK" b="1" dirty="0"/>
            <a:t>Uge 47</a:t>
          </a:r>
        </a:p>
      </dgm:t>
    </dgm:pt>
    <dgm:pt modelId="{14B4857B-4411-4205-A470-083E64B73338}" type="parTrans" cxnId="{34D9305B-5A41-4275-85AD-A8DDDA70A710}">
      <dgm:prSet/>
      <dgm:spPr/>
      <dgm:t>
        <a:bodyPr/>
        <a:lstStyle/>
        <a:p>
          <a:endParaRPr lang="da-DK"/>
        </a:p>
      </dgm:t>
    </dgm:pt>
    <dgm:pt modelId="{A4A9050E-D778-420A-86B9-CDBCE1DF46F1}" type="sibTrans" cxnId="{34D9305B-5A41-4275-85AD-A8DDDA70A710}">
      <dgm:prSet/>
      <dgm:spPr/>
      <dgm:t>
        <a:bodyPr/>
        <a:lstStyle/>
        <a:p>
          <a:endParaRPr lang="da-DK"/>
        </a:p>
      </dgm:t>
    </dgm:pt>
    <dgm:pt modelId="{A755051C-127E-474D-B2B0-78604D53C944}" type="pres">
      <dgm:prSet presAssocID="{319E089B-77CC-4BA8-9BF0-764F8834123C}" presName="CompostProcess" presStyleCnt="0">
        <dgm:presLayoutVars>
          <dgm:dir/>
          <dgm:resizeHandles val="exact"/>
        </dgm:presLayoutVars>
      </dgm:prSet>
      <dgm:spPr/>
    </dgm:pt>
    <dgm:pt modelId="{42950A7B-D6AC-4B48-80D8-4335BB0EA477}" type="pres">
      <dgm:prSet presAssocID="{319E089B-77CC-4BA8-9BF0-764F8834123C}" presName="arrow" presStyleLbl="bgShp" presStyleIdx="0" presStyleCnt="1"/>
      <dgm:spPr/>
    </dgm:pt>
    <dgm:pt modelId="{9CCA8829-F56E-47DF-9C06-B65D63C9C850}" type="pres">
      <dgm:prSet presAssocID="{319E089B-77CC-4BA8-9BF0-764F8834123C}" presName="linearProcess" presStyleCnt="0"/>
      <dgm:spPr/>
    </dgm:pt>
    <dgm:pt modelId="{CD02EE75-44EA-444C-B2EF-B5366DAE40FC}" type="pres">
      <dgm:prSet presAssocID="{F1DCE0F8-180A-4C63-A43A-B80C3661D1D1}" presName="textNode" presStyleLbl="node1" presStyleIdx="0" presStyleCnt="7">
        <dgm:presLayoutVars>
          <dgm:bulletEnabled val="1"/>
        </dgm:presLayoutVars>
      </dgm:prSet>
      <dgm:spPr/>
    </dgm:pt>
    <dgm:pt modelId="{9486DF48-3841-4F83-AFBF-A72773EF29B4}" type="pres">
      <dgm:prSet presAssocID="{8D64A627-7AF2-40AD-B4AC-BD54D51A556B}" presName="sibTrans" presStyleCnt="0"/>
      <dgm:spPr/>
    </dgm:pt>
    <dgm:pt modelId="{ED807F37-1256-47D5-A184-BCF32AE6BAE7}" type="pres">
      <dgm:prSet presAssocID="{5C9A2907-829A-4DBA-9B7C-2344CFFEFD9C}" presName="textNode" presStyleLbl="node1" presStyleIdx="1" presStyleCnt="7">
        <dgm:presLayoutVars>
          <dgm:bulletEnabled val="1"/>
        </dgm:presLayoutVars>
      </dgm:prSet>
      <dgm:spPr/>
    </dgm:pt>
    <dgm:pt modelId="{BB20B36F-081E-44AC-99E6-A4B2CD3BF087}" type="pres">
      <dgm:prSet presAssocID="{FE61C7EE-88B9-4370-9EC1-02949A35EDE9}" presName="sibTrans" presStyleCnt="0"/>
      <dgm:spPr/>
    </dgm:pt>
    <dgm:pt modelId="{61192DBF-989D-4769-B941-0EA370C4E2C4}" type="pres">
      <dgm:prSet presAssocID="{2F3C80B2-0756-463F-B37B-1DB31D6046DB}" presName="textNode" presStyleLbl="node1" presStyleIdx="2" presStyleCnt="7">
        <dgm:presLayoutVars>
          <dgm:bulletEnabled val="1"/>
        </dgm:presLayoutVars>
      </dgm:prSet>
      <dgm:spPr/>
    </dgm:pt>
    <dgm:pt modelId="{3CA01F56-43AA-4601-90C8-961E6E5AB2AA}" type="pres">
      <dgm:prSet presAssocID="{8ECE248A-551C-4703-A28D-3F56C02F7D6A}" presName="sibTrans" presStyleCnt="0"/>
      <dgm:spPr/>
    </dgm:pt>
    <dgm:pt modelId="{FD6B000E-F011-42AC-9610-B7C2DFFEEA96}" type="pres">
      <dgm:prSet presAssocID="{ED7AAA15-B38E-47EB-B63B-78ECAD590ACB}" presName="textNode" presStyleLbl="node1" presStyleIdx="3" presStyleCnt="7">
        <dgm:presLayoutVars>
          <dgm:bulletEnabled val="1"/>
        </dgm:presLayoutVars>
      </dgm:prSet>
      <dgm:spPr/>
    </dgm:pt>
    <dgm:pt modelId="{216C2023-A6C2-4677-85BA-43E633ADD0F7}" type="pres">
      <dgm:prSet presAssocID="{8F3AB064-AB85-4592-9095-B301CF897546}" presName="sibTrans" presStyleCnt="0"/>
      <dgm:spPr/>
    </dgm:pt>
    <dgm:pt modelId="{6AB48C77-B824-441C-874D-7CD1FDB19991}" type="pres">
      <dgm:prSet presAssocID="{C974B71C-DC65-40B0-808B-534FA499DCF6}" presName="textNode" presStyleLbl="node1" presStyleIdx="4" presStyleCnt="7">
        <dgm:presLayoutVars>
          <dgm:bulletEnabled val="1"/>
        </dgm:presLayoutVars>
      </dgm:prSet>
      <dgm:spPr/>
    </dgm:pt>
    <dgm:pt modelId="{D7BF67BD-37BE-4701-8745-4379B41976D6}" type="pres">
      <dgm:prSet presAssocID="{A4A9050E-D778-420A-86B9-CDBCE1DF46F1}" presName="sibTrans" presStyleCnt="0"/>
      <dgm:spPr/>
    </dgm:pt>
    <dgm:pt modelId="{84696BB9-3598-4612-AE58-F371E52BAB90}" type="pres">
      <dgm:prSet presAssocID="{A74C4115-39C2-4834-B47F-4D1C51B0E706}" presName="textNode" presStyleLbl="node1" presStyleIdx="5" presStyleCnt="7">
        <dgm:presLayoutVars>
          <dgm:bulletEnabled val="1"/>
        </dgm:presLayoutVars>
      </dgm:prSet>
      <dgm:spPr/>
    </dgm:pt>
    <dgm:pt modelId="{88E6BA11-D1AA-4EAD-8467-4E5896F28F52}" type="pres">
      <dgm:prSet presAssocID="{C257A40D-F516-4841-9172-96520F8D2C09}" presName="sibTrans" presStyleCnt="0"/>
      <dgm:spPr/>
    </dgm:pt>
    <dgm:pt modelId="{1FCFCD65-1F25-47EA-9776-F0CFD5E3F28E}" type="pres">
      <dgm:prSet presAssocID="{9138AF4A-A302-4044-BD2B-943A46F6AF74}" presName="textNode" presStyleLbl="node1" presStyleIdx="6" presStyleCnt="7">
        <dgm:presLayoutVars>
          <dgm:bulletEnabled val="1"/>
        </dgm:presLayoutVars>
      </dgm:prSet>
      <dgm:spPr/>
    </dgm:pt>
  </dgm:ptLst>
  <dgm:cxnLst>
    <dgm:cxn modelId="{E0AE2A24-96D3-44F9-BE64-8923821EDDB1}" type="presOf" srcId="{C974B71C-DC65-40B0-808B-534FA499DCF6}" destId="{6AB48C77-B824-441C-874D-7CD1FDB19991}" srcOrd="0" destOrd="0" presId="urn:microsoft.com/office/officeart/2005/8/layout/hProcess9"/>
    <dgm:cxn modelId="{A38C7B27-2A8E-4660-A723-946CD01B6713}" srcId="{319E089B-77CC-4BA8-9BF0-764F8834123C}" destId="{F1DCE0F8-180A-4C63-A43A-B80C3661D1D1}" srcOrd="0" destOrd="0" parTransId="{2A0B79C1-C7B2-4B6F-94A4-D86EBEB39097}" sibTransId="{8D64A627-7AF2-40AD-B4AC-BD54D51A556B}"/>
    <dgm:cxn modelId="{8EC9C93A-AF55-4E4F-B404-678E51276258}" type="presOf" srcId="{2F3C80B2-0756-463F-B37B-1DB31D6046DB}" destId="{61192DBF-989D-4769-B941-0EA370C4E2C4}" srcOrd="0" destOrd="0" presId="urn:microsoft.com/office/officeart/2005/8/layout/hProcess9"/>
    <dgm:cxn modelId="{34D9305B-5A41-4275-85AD-A8DDDA70A710}" srcId="{319E089B-77CC-4BA8-9BF0-764F8834123C}" destId="{C974B71C-DC65-40B0-808B-534FA499DCF6}" srcOrd="4" destOrd="0" parTransId="{14B4857B-4411-4205-A470-083E64B73338}" sibTransId="{A4A9050E-D778-420A-86B9-CDBCE1DF46F1}"/>
    <dgm:cxn modelId="{DCB5E16C-E9C3-4E00-B98D-236144BB3087}" type="presOf" srcId="{319E089B-77CC-4BA8-9BF0-764F8834123C}" destId="{A755051C-127E-474D-B2B0-78604D53C944}" srcOrd="0" destOrd="0" presId="urn:microsoft.com/office/officeart/2005/8/layout/hProcess9"/>
    <dgm:cxn modelId="{5B4E7C76-3455-4E71-9D30-93EA9EFD82FD}" type="presOf" srcId="{F1DCE0F8-180A-4C63-A43A-B80C3661D1D1}" destId="{CD02EE75-44EA-444C-B2EF-B5366DAE40FC}" srcOrd="0" destOrd="0" presId="urn:microsoft.com/office/officeart/2005/8/layout/hProcess9"/>
    <dgm:cxn modelId="{B2301F59-3D90-4295-B0F8-35C4F2DAE8B9}" srcId="{319E089B-77CC-4BA8-9BF0-764F8834123C}" destId="{9138AF4A-A302-4044-BD2B-943A46F6AF74}" srcOrd="6" destOrd="0" parTransId="{0FF89CC3-6F55-42AE-93F3-3615933A2FF7}" sibTransId="{2DC00AF1-C9EB-45A7-8957-C4C6AE73FC5E}"/>
    <dgm:cxn modelId="{CF607F7E-E055-4A53-8613-3FDC83E8C99C}" type="presOf" srcId="{ED7AAA15-B38E-47EB-B63B-78ECAD590ACB}" destId="{FD6B000E-F011-42AC-9610-B7C2DFFEEA96}" srcOrd="0" destOrd="0" presId="urn:microsoft.com/office/officeart/2005/8/layout/hProcess9"/>
    <dgm:cxn modelId="{5AC69996-EC49-41B0-AC24-A7165CB14CA2}" type="presOf" srcId="{A74C4115-39C2-4834-B47F-4D1C51B0E706}" destId="{84696BB9-3598-4612-AE58-F371E52BAB90}" srcOrd="0" destOrd="0" presId="urn:microsoft.com/office/officeart/2005/8/layout/hProcess9"/>
    <dgm:cxn modelId="{D3B93BA4-18EA-448E-B2D4-BC3AAAA1E991}" srcId="{319E089B-77CC-4BA8-9BF0-764F8834123C}" destId="{ED7AAA15-B38E-47EB-B63B-78ECAD590ACB}" srcOrd="3" destOrd="0" parTransId="{DD72977E-62A0-4DB7-A568-2A83F58152E2}" sibTransId="{8F3AB064-AB85-4592-9095-B301CF897546}"/>
    <dgm:cxn modelId="{CE0F37C2-A987-4D7D-9D6C-593D8DAEA363}" srcId="{319E089B-77CC-4BA8-9BF0-764F8834123C}" destId="{A74C4115-39C2-4834-B47F-4D1C51B0E706}" srcOrd="5" destOrd="0" parTransId="{874D360D-A7AC-4102-8BBC-B39529D07B6E}" sibTransId="{C257A40D-F516-4841-9172-96520F8D2C09}"/>
    <dgm:cxn modelId="{08FEB5D0-BDDD-457A-A570-FCE0A0049AF1}" srcId="{319E089B-77CC-4BA8-9BF0-764F8834123C}" destId="{5C9A2907-829A-4DBA-9B7C-2344CFFEFD9C}" srcOrd="1" destOrd="0" parTransId="{53355744-9A8F-4A70-9344-1C8B926DC1C0}" sibTransId="{FE61C7EE-88B9-4370-9EC1-02949A35EDE9}"/>
    <dgm:cxn modelId="{D608A9D5-CE75-416D-B465-21BF0CE684DD}" type="presOf" srcId="{5C9A2907-829A-4DBA-9B7C-2344CFFEFD9C}" destId="{ED807F37-1256-47D5-A184-BCF32AE6BAE7}" srcOrd="0" destOrd="0" presId="urn:microsoft.com/office/officeart/2005/8/layout/hProcess9"/>
    <dgm:cxn modelId="{EA3139E9-942D-414B-8E76-89899244198F}" srcId="{319E089B-77CC-4BA8-9BF0-764F8834123C}" destId="{2F3C80B2-0756-463F-B37B-1DB31D6046DB}" srcOrd="2" destOrd="0" parTransId="{D2D0801D-BC53-475E-A6A7-684E291C0815}" sibTransId="{8ECE248A-551C-4703-A28D-3F56C02F7D6A}"/>
    <dgm:cxn modelId="{B9F618F8-8B6D-439B-B260-77A29E2EA215}" type="presOf" srcId="{9138AF4A-A302-4044-BD2B-943A46F6AF74}" destId="{1FCFCD65-1F25-47EA-9776-F0CFD5E3F28E}" srcOrd="0" destOrd="0" presId="urn:microsoft.com/office/officeart/2005/8/layout/hProcess9"/>
    <dgm:cxn modelId="{1BF3AB39-F0C4-4A22-B422-7E5E4751E231}" type="presParOf" srcId="{A755051C-127E-474D-B2B0-78604D53C944}" destId="{42950A7B-D6AC-4B48-80D8-4335BB0EA477}" srcOrd="0" destOrd="0" presId="urn:microsoft.com/office/officeart/2005/8/layout/hProcess9"/>
    <dgm:cxn modelId="{77FFCF4A-985C-401D-AC4A-AD0DB92A5353}" type="presParOf" srcId="{A755051C-127E-474D-B2B0-78604D53C944}" destId="{9CCA8829-F56E-47DF-9C06-B65D63C9C850}" srcOrd="1" destOrd="0" presId="urn:microsoft.com/office/officeart/2005/8/layout/hProcess9"/>
    <dgm:cxn modelId="{A79E0EAD-90D9-4E16-9E8C-49F8E7D26DCD}" type="presParOf" srcId="{9CCA8829-F56E-47DF-9C06-B65D63C9C850}" destId="{CD02EE75-44EA-444C-B2EF-B5366DAE40FC}" srcOrd="0" destOrd="0" presId="urn:microsoft.com/office/officeart/2005/8/layout/hProcess9"/>
    <dgm:cxn modelId="{79670EC4-9011-4C99-9984-E23C07C69246}" type="presParOf" srcId="{9CCA8829-F56E-47DF-9C06-B65D63C9C850}" destId="{9486DF48-3841-4F83-AFBF-A72773EF29B4}" srcOrd="1" destOrd="0" presId="urn:microsoft.com/office/officeart/2005/8/layout/hProcess9"/>
    <dgm:cxn modelId="{56C9E5A0-05D9-478A-8E76-955CE7FCA069}" type="presParOf" srcId="{9CCA8829-F56E-47DF-9C06-B65D63C9C850}" destId="{ED807F37-1256-47D5-A184-BCF32AE6BAE7}" srcOrd="2" destOrd="0" presId="urn:microsoft.com/office/officeart/2005/8/layout/hProcess9"/>
    <dgm:cxn modelId="{2539A151-7368-4DB0-B0CB-34C19C35CA1F}" type="presParOf" srcId="{9CCA8829-F56E-47DF-9C06-B65D63C9C850}" destId="{BB20B36F-081E-44AC-99E6-A4B2CD3BF087}" srcOrd="3" destOrd="0" presId="urn:microsoft.com/office/officeart/2005/8/layout/hProcess9"/>
    <dgm:cxn modelId="{51D66C31-A598-4A2C-9AB9-72CBD3454F0E}" type="presParOf" srcId="{9CCA8829-F56E-47DF-9C06-B65D63C9C850}" destId="{61192DBF-989D-4769-B941-0EA370C4E2C4}" srcOrd="4" destOrd="0" presId="urn:microsoft.com/office/officeart/2005/8/layout/hProcess9"/>
    <dgm:cxn modelId="{EDC8C2F7-C1FD-4F2D-B7F3-1CDEE1DB97BA}" type="presParOf" srcId="{9CCA8829-F56E-47DF-9C06-B65D63C9C850}" destId="{3CA01F56-43AA-4601-90C8-961E6E5AB2AA}" srcOrd="5" destOrd="0" presId="urn:microsoft.com/office/officeart/2005/8/layout/hProcess9"/>
    <dgm:cxn modelId="{47469954-6CC0-47A1-A7A7-C1BAE58185F6}" type="presParOf" srcId="{9CCA8829-F56E-47DF-9C06-B65D63C9C850}" destId="{FD6B000E-F011-42AC-9610-B7C2DFFEEA96}" srcOrd="6" destOrd="0" presId="urn:microsoft.com/office/officeart/2005/8/layout/hProcess9"/>
    <dgm:cxn modelId="{F32B921C-B9B4-478B-8B58-E0A16ED4A753}" type="presParOf" srcId="{9CCA8829-F56E-47DF-9C06-B65D63C9C850}" destId="{216C2023-A6C2-4677-85BA-43E633ADD0F7}" srcOrd="7" destOrd="0" presId="urn:microsoft.com/office/officeart/2005/8/layout/hProcess9"/>
    <dgm:cxn modelId="{E6841693-8A3E-4B08-B70D-0338B9419258}" type="presParOf" srcId="{9CCA8829-F56E-47DF-9C06-B65D63C9C850}" destId="{6AB48C77-B824-441C-874D-7CD1FDB19991}" srcOrd="8" destOrd="0" presId="urn:microsoft.com/office/officeart/2005/8/layout/hProcess9"/>
    <dgm:cxn modelId="{2CFB3891-BAA6-450A-AE86-7F6902E01223}" type="presParOf" srcId="{9CCA8829-F56E-47DF-9C06-B65D63C9C850}" destId="{D7BF67BD-37BE-4701-8745-4379B41976D6}" srcOrd="9" destOrd="0" presId="urn:microsoft.com/office/officeart/2005/8/layout/hProcess9"/>
    <dgm:cxn modelId="{38CFD2F4-5809-4B71-9F29-2BDF1065B60F}" type="presParOf" srcId="{9CCA8829-F56E-47DF-9C06-B65D63C9C850}" destId="{84696BB9-3598-4612-AE58-F371E52BAB90}" srcOrd="10" destOrd="0" presId="urn:microsoft.com/office/officeart/2005/8/layout/hProcess9"/>
    <dgm:cxn modelId="{EFE50F7A-DCDB-4963-BF14-167C9063F765}" type="presParOf" srcId="{9CCA8829-F56E-47DF-9C06-B65D63C9C850}" destId="{88E6BA11-D1AA-4EAD-8467-4E5896F28F52}" srcOrd="11" destOrd="0" presId="urn:microsoft.com/office/officeart/2005/8/layout/hProcess9"/>
    <dgm:cxn modelId="{1C4267DD-E83E-4C68-897E-4B51B9D15FD2}" type="presParOf" srcId="{9CCA8829-F56E-47DF-9C06-B65D63C9C850}" destId="{1FCFCD65-1F25-47EA-9776-F0CFD5E3F28E}"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50A7B-D6AC-4B48-80D8-4335BB0EA477}">
      <dsp:nvSpPr>
        <dsp:cNvPr id="0" name=""/>
        <dsp:cNvSpPr/>
      </dsp:nvSpPr>
      <dsp:spPr>
        <a:xfrm>
          <a:off x="685799" y="0"/>
          <a:ext cx="7772400" cy="460375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02EE75-44EA-444C-B2EF-B5366DAE40FC}">
      <dsp:nvSpPr>
        <dsp:cNvPr id="0" name=""/>
        <dsp:cNvSpPr/>
      </dsp:nvSpPr>
      <dsp:spPr>
        <a:xfrm>
          <a:off x="781"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43</a:t>
          </a:r>
          <a:r>
            <a:rPr lang="da-DK" sz="1100" kern="1200" dirty="0"/>
            <a:t>: </a:t>
          </a:r>
        </a:p>
        <a:p>
          <a:pPr marL="0" lvl="0" indent="0" algn="ctr" defTabSz="488950">
            <a:lnSpc>
              <a:spcPct val="90000"/>
            </a:lnSpc>
            <a:spcBef>
              <a:spcPct val="0"/>
            </a:spcBef>
            <a:spcAft>
              <a:spcPct val="35000"/>
            </a:spcAft>
            <a:buNone/>
          </a:pPr>
          <a:r>
            <a:rPr lang="da-DK" sz="1100" kern="1200" dirty="0"/>
            <a:t>- KOMBIT brevwebinar for sagsbehandler. </a:t>
          </a:r>
        </a:p>
        <a:p>
          <a:pPr marL="0" lvl="0" indent="0" algn="ctr" defTabSz="488950">
            <a:lnSpc>
              <a:spcPct val="90000"/>
            </a:lnSpc>
            <a:spcBef>
              <a:spcPct val="0"/>
            </a:spcBef>
            <a:spcAft>
              <a:spcPct val="35000"/>
            </a:spcAft>
            <a:buNone/>
          </a:pPr>
          <a:r>
            <a:rPr lang="da-DK" sz="1100" kern="1200" dirty="0">
              <a:solidFill>
                <a:schemeClr val="accent3"/>
              </a:solidFill>
            </a:rPr>
            <a:t>- Netcompany pilotwebinar. </a:t>
          </a:r>
        </a:p>
      </dsp:txBody>
      <dsp:txXfrm>
        <a:off x="61918" y="1442261"/>
        <a:ext cx="1130114" cy="1719226"/>
      </dsp:txXfrm>
    </dsp:sp>
    <dsp:sp modelId="{ED807F37-1256-47D5-A184-BCF32AE6BAE7}">
      <dsp:nvSpPr>
        <dsp:cNvPr id="0" name=""/>
        <dsp:cNvSpPr/>
      </dsp:nvSpPr>
      <dsp:spPr>
        <a:xfrm>
          <a:off x="1315789"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44</a:t>
          </a:r>
          <a:r>
            <a:rPr lang="da-DK" sz="1100" kern="1200" dirty="0"/>
            <a:t>:</a:t>
          </a:r>
        </a:p>
        <a:p>
          <a:pPr marL="0" lvl="0" indent="0" algn="ctr" defTabSz="488950">
            <a:lnSpc>
              <a:spcPct val="90000"/>
            </a:lnSpc>
            <a:spcBef>
              <a:spcPct val="0"/>
            </a:spcBef>
            <a:spcAft>
              <a:spcPct val="35000"/>
            </a:spcAft>
            <a:buNone/>
          </a:pPr>
          <a:r>
            <a:rPr lang="da-DK" sz="1100" kern="1200" dirty="0"/>
            <a:t>- KOMBIT revurderings-webinar for sagsbehandler.</a:t>
          </a:r>
        </a:p>
        <a:p>
          <a:pPr marL="0" lvl="0" indent="0" algn="ctr" defTabSz="488950">
            <a:lnSpc>
              <a:spcPct val="90000"/>
            </a:lnSpc>
            <a:spcBef>
              <a:spcPct val="0"/>
            </a:spcBef>
            <a:spcAft>
              <a:spcPct val="35000"/>
            </a:spcAft>
            <a:buNone/>
          </a:pPr>
          <a:endParaRPr lang="da-DK" sz="1100" kern="1200" dirty="0"/>
        </a:p>
      </dsp:txBody>
      <dsp:txXfrm>
        <a:off x="1376926" y="1442261"/>
        <a:ext cx="1130114" cy="1719226"/>
      </dsp:txXfrm>
    </dsp:sp>
    <dsp:sp modelId="{61192DBF-989D-4769-B941-0EA370C4E2C4}">
      <dsp:nvSpPr>
        <dsp:cNvPr id="0" name=""/>
        <dsp:cNvSpPr/>
      </dsp:nvSpPr>
      <dsp:spPr>
        <a:xfrm>
          <a:off x="2630797"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45</a:t>
          </a:r>
          <a:r>
            <a:rPr lang="da-DK" sz="1100" kern="1200" dirty="0"/>
            <a:t>: </a:t>
          </a:r>
        </a:p>
        <a:p>
          <a:pPr marL="0" lvl="0" indent="0" algn="ctr" defTabSz="488950">
            <a:lnSpc>
              <a:spcPct val="90000"/>
            </a:lnSpc>
            <a:spcBef>
              <a:spcPct val="0"/>
            </a:spcBef>
            <a:spcAft>
              <a:spcPct val="35000"/>
            </a:spcAft>
            <a:buNone/>
          </a:pPr>
          <a:r>
            <a:rPr lang="da-DK" sz="1100" kern="1200" dirty="0">
              <a:solidFill>
                <a:schemeClr val="accent3"/>
              </a:solidFill>
            </a:rPr>
            <a:t>- KOMBIT supportmøde for piloter.</a:t>
          </a:r>
        </a:p>
      </dsp:txBody>
      <dsp:txXfrm>
        <a:off x="2691934" y="1442261"/>
        <a:ext cx="1130114" cy="1719226"/>
      </dsp:txXfrm>
    </dsp:sp>
    <dsp:sp modelId="{FD6B000E-F011-42AC-9610-B7C2DFFEEA96}">
      <dsp:nvSpPr>
        <dsp:cNvPr id="0" name=""/>
        <dsp:cNvSpPr/>
      </dsp:nvSpPr>
      <dsp:spPr>
        <a:xfrm>
          <a:off x="3945805"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46</a:t>
          </a:r>
          <a:r>
            <a:rPr lang="da-DK" sz="1100" kern="1200" dirty="0"/>
            <a:t>: </a:t>
          </a:r>
        </a:p>
        <a:p>
          <a:pPr marL="0" lvl="0" indent="0" algn="ctr" defTabSz="488950">
            <a:lnSpc>
              <a:spcPct val="90000"/>
            </a:lnSpc>
            <a:spcBef>
              <a:spcPct val="0"/>
            </a:spcBef>
            <a:spcAft>
              <a:spcPct val="35000"/>
            </a:spcAft>
            <a:buNone/>
          </a:pPr>
          <a:r>
            <a:rPr lang="da-DK" sz="1100" kern="1200" dirty="0"/>
            <a:t>- KOMBIT brev-webinar for </a:t>
          </a:r>
          <a:r>
            <a:rPr lang="da-DK" sz="1100" kern="1200" dirty="0" err="1"/>
            <a:t>systemadm</a:t>
          </a:r>
          <a:r>
            <a:rPr lang="da-DK" sz="1100" kern="1200" dirty="0"/>
            <a:t>.</a:t>
          </a:r>
        </a:p>
      </dsp:txBody>
      <dsp:txXfrm>
        <a:off x="4006942" y="1442261"/>
        <a:ext cx="1130114" cy="1719226"/>
      </dsp:txXfrm>
    </dsp:sp>
    <dsp:sp modelId="{6AB48C77-B824-441C-874D-7CD1FDB19991}">
      <dsp:nvSpPr>
        <dsp:cNvPr id="0" name=""/>
        <dsp:cNvSpPr/>
      </dsp:nvSpPr>
      <dsp:spPr>
        <a:xfrm>
          <a:off x="5260813"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47</a:t>
          </a:r>
        </a:p>
      </dsp:txBody>
      <dsp:txXfrm>
        <a:off x="5321950" y="1442261"/>
        <a:ext cx="1130114" cy="1719226"/>
      </dsp:txXfrm>
    </dsp:sp>
    <dsp:sp modelId="{84696BB9-3598-4612-AE58-F371E52BAB90}">
      <dsp:nvSpPr>
        <dsp:cNvPr id="0" name=""/>
        <dsp:cNvSpPr/>
      </dsp:nvSpPr>
      <dsp:spPr>
        <a:xfrm>
          <a:off x="6575821"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48</a:t>
          </a:r>
          <a:r>
            <a:rPr lang="da-DK" sz="1100" kern="1200" dirty="0"/>
            <a:t>:</a:t>
          </a:r>
        </a:p>
        <a:p>
          <a:pPr marL="0" lvl="0" indent="0" algn="ctr" defTabSz="488950">
            <a:lnSpc>
              <a:spcPct val="90000"/>
            </a:lnSpc>
            <a:spcBef>
              <a:spcPct val="0"/>
            </a:spcBef>
            <a:spcAft>
              <a:spcPct val="35000"/>
            </a:spcAft>
            <a:buNone/>
          </a:pPr>
          <a:r>
            <a:rPr lang="da-DK" sz="1100" kern="1200" dirty="0"/>
            <a:t>- Netcompany webinar</a:t>
          </a:r>
        </a:p>
      </dsp:txBody>
      <dsp:txXfrm>
        <a:off x="6636958" y="1442261"/>
        <a:ext cx="1130114" cy="1719226"/>
      </dsp:txXfrm>
    </dsp:sp>
    <dsp:sp modelId="{1FCFCD65-1F25-47EA-9776-F0CFD5E3F28E}">
      <dsp:nvSpPr>
        <dsp:cNvPr id="0" name=""/>
        <dsp:cNvSpPr/>
      </dsp:nvSpPr>
      <dsp:spPr>
        <a:xfrm>
          <a:off x="7890829"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1" kern="1200" dirty="0"/>
            <a:t>Uge 49</a:t>
          </a:r>
          <a:r>
            <a:rPr lang="da-DK" sz="1100" kern="1200" dirty="0"/>
            <a:t>:</a:t>
          </a:r>
        </a:p>
        <a:p>
          <a:pPr marL="0" lvl="0" indent="0" algn="ctr" defTabSz="488950">
            <a:lnSpc>
              <a:spcPct val="90000"/>
            </a:lnSpc>
            <a:spcBef>
              <a:spcPct val="0"/>
            </a:spcBef>
            <a:spcAft>
              <a:spcPct val="35000"/>
            </a:spcAft>
            <a:buNone/>
          </a:pPr>
          <a:r>
            <a:rPr lang="da-DK" sz="1100" kern="1200" dirty="0"/>
            <a:t>- KOMBIT supportmøder for alle</a:t>
          </a:r>
        </a:p>
        <a:p>
          <a:pPr marL="0" lvl="0" indent="0" algn="ctr" defTabSz="488950">
            <a:lnSpc>
              <a:spcPct val="90000"/>
            </a:lnSpc>
            <a:spcBef>
              <a:spcPct val="0"/>
            </a:spcBef>
            <a:spcAft>
              <a:spcPct val="35000"/>
            </a:spcAft>
            <a:buNone/>
          </a:pPr>
          <a:r>
            <a:rPr lang="da-DK" sz="1100" kern="1200" dirty="0"/>
            <a:t>- Netcompany webinar</a:t>
          </a:r>
        </a:p>
        <a:p>
          <a:pPr marL="0" lvl="0" indent="0" algn="ctr" defTabSz="488950">
            <a:lnSpc>
              <a:spcPct val="90000"/>
            </a:lnSpc>
            <a:spcBef>
              <a:spcPct val="0"/>
            </a:spcBef>
            <a:spcAft>
              <a:spcPct val="35000"/>
            </a:spcAft>
            <a:buNone/>
          </a:pPr>
          <a:r>
            <a:rPr lang="da-DK" sz="1100" strike="sngStrike" kern="1200" dirty="0">
              <a:solidFill>
                <a:schemeClr val="tx1"/>
              </a:solidFill>
            </a:rPr>
            <a:t>- Netcompany betalbart webinar</a:t>
          </a:r>
        </a:p>
      </dsp:txBody>
      <dsp:txXfrm>
        <a:off x="7951966" y="1442261"/>
        <a:ext cx="1130114" cy="17192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05-01-2024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4</a:t>
            </a:fld>
            <a:endParaRPr lang="da-DK"/>
          </a:p>
        </p:txBody>
      </p:sp>
    </p:spTree>
    <p:extLst>
      <p:ext uri="{BB962C8B-B14F-4D97-AF65-F5344CB8AC3E}">
        <p14:creationId xmlns:p14="http://schemas.microsoft.com/office/powerpoint/2010/main" val="238517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17</a:t>
            </a:fld>
            <a:endParaRPr lang="da-DK"/>
          </a:p>
        </p:txBody>
      </p:sp>
    </p:spTree>
    <p:extLst>
      <p:ext uri="{BB962C8B-B14F-4D97-AF65-F5344CB8AC3E}">
        <p14:creationId xmlns:p14="http://schemas.microsoft.com/office/powerpoint/2010/main" val="225854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42</a:t>
            </a:fld>
            <a:endParaRPr lang="da-DK"/>
          </a:p>
        </p:txBody>
      </p:sp>
    </p:spTree>
    <p:extLst>
      <p:ext uri="{BB962C8B-B14F-4D97-AF65-F5344CB8AC3E}">
        <p14:creationId xmlns:p14="http://schemas.microsoft.com/office/powerpoint/2010/main" val="384044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47</a:t>
            </a:fld>
            <a:endParaRPr lang="da-DK"/>
          </a:p>
        </p:txBody>
      </p:sp>
    </p:spTree>
    <p:extLst>
      <p:ext uri="{BB962C8B-B14F-4D97-AF65-F5344CB8AC3E}">
        <p14:creationId xmlns:p14="http://schemas.microsoft.com/office/powerpoint/2010/main" val="236073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60</a:t>
            </a:fld>
            <a:endParaRPr lang="da-DK"/>
          </a:p>
        </p:txBody>
      </p:sp>
    </p:spTree>
    <p:extLst>
      <p:ext uri="{BB962C8B-B14F-4D97-AF65-F5344CB8AC3E}">
        <p14:creationId xmlns:p14="http://schemas.microsoft.com/office/powerpoint/2010/main" val="667722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61</a:t>
            </a:fld>
            <a:endParaRPr lang="da-DK"/>
          </a:p>
        </p:txBody>
      </p:sp>
    </p:spTree>
    <p:extLst>
      <p:ext uri="{BB962C8B-B14F-4D97-AF65-F5344CB8AC3E}">
        <p14:creationId xmlns:p14="http://schemas.microsoft.com/office/powerpoint/2010/main" val="4138534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Spørgsmål til inspiration:</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spørgsmål til andre kommuners </a:t>
            </a:r>
            <a:r>
              <a:rPr lang="da-DK" sz="1600" b="1" dirty="0"/>
              <a:t>brug af KP Basis</a:t>
            </a:r>
            <a:r>
              <a:rPr lang="da-DK" dirty="0"/>
              <a:t>?</a:t>
            </a:r>
          </a:p>
          <a:p>
            <a:pPr marL="342900" lvl="0" indent="-342900">
              <a:buFont typeface="Arial" panose="020B0604020202020204" pitchFamily="34" charset="0"/>
              <a:buChar char="•"/>
            </a:pPr>
            <a:endParaRPr lang="da-DK" dirty="0"/>
          </a:p>
          <a:p>
            <a:pPr marL="342900" indent="-342900">
              <a:buFont typeface="Arial" panose="020B0604020202020204" pitchFamily="34" charset="0"/>
              <a:buChar char="•"/>
            </a:pPr>
            <a:r>
              <a:rPr lang="da-DK" dirty="0"/>
              <a:t>Hvilke </a:t>
            </a:r>
            <a:r>
              <a:rPr lang="da-DK" sz="1600" b="1" dirty="0"/>
              <a:t>gode erfaringer </a:t>
            </a:r>
            <a:r>
              <a:rPr lang="da-DK" dirty="0"/>
              <a:t>vil I gerne dele ud af?</a:t>
            </a:r>
          </a:p>
          <a:p>
            <a:pPr marL="342900" lvl="0" indent="-342900">
              <a:buFont typeface="Arial" panose="020B0604020202020204" pitchFamily="34" charset="0"/>
              <a:buChar char="•"/>
            </a:pPr>
            <a:endParaRPr lang="da-DK" dirty="0"/>
          </a:p>
          <a:p>
            <a:pPr marL="342900" lvl="0" indent="-342900">
              <a:buFont typeface="Arial" panose="020B0604020202020204" pitchFamily="34" charset="0"/>
              <a:buChar char="•"/>
            </a:pPr>
            <a:r>
              <a:rPr lang="da-DK" dirty="0"/>
              <a:t>Har I taget </a:t>
            </a:r>
            <a:r>
              <a:rPr lang="da-DK" sz="1600" b="1" dirty="0"/>
              <a:t>træningsmiljøet</a:t>
            </a:r>
            <a:r>
              <a:rPr lang="da-DK" sz="1400" b="1" dirty="0"/>
              <a:t> </a:t>
            </a:r>
            <a:r>
              <a:rPr lang="da-DK" dirty="0"/>
              <a:t>i brug og gjort jer </a:t>
            </a:r>
            <a:r>
              <a:rPr lang="da-DK" sz="1600" b="1" dirty="0"/>
              <a:t>erfaringer </a:t>
            </a:r>
            <a:r>
              <a:rPr lang="da-DK" dirty="0"/>
              <a:t>i den forbindelse?</a:t>
            </a:r>
          </a:p>
          <a:p>
            <a:endParaRPr lang="da-DK" dirty="0"/>
          </a:p>
        </p:txBody>
      </p:sp>
      <p:sp>
        <p:nvSpPr>
          <p:cNvPr id="4" name="Pladsholder til slidenummer 3"/>
          <p:cNvSpPr>
            <a:spLocks noGrp="1"/>
          </p:cNvSpPr>
          <p:nvPr>
            <p:ph type="sldNum" sz="quarter" idx="5"/>
          </p:nvPr>
        </p:nvSpPr>
        <p:spPr/>
        <p:txBody>
          <a:bodyPr/>
          <a:lstStyle/>
          <a:p>
            <a:fld id="{25EC6C76-FDF3-4E82-BC35-ACF4CBA95B4E}" type="slidenum">
              <a:rPr lang="da-DK" smtClean="0"/>
              <a:t>62</a:t>
            </a:fld>
            <a:endParaRPr lang="da-DK"/>
          </a:p>
        </p:txBody>
      </p:sp>
    </p:spTree>
    <p:extLst>
      <p:ext uri="{BB962C8B-B14F-4D97-AF65-F5344CB8AC3E}">
        <p14:creationId xmlns:p14="http://schemas.microsoft.com/office/powerpoint/2010/main" val="335603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0610A2-E41B-495E-9914-70CA1250CBEE}" type="slidenum">
              <a:rPr lang="da-DK" smtClean="0"/>
              <a:t>78</a:t>
            </a:fld>
            <a:endParaRPr lang="da-DK"/>
          </a:p>
        </p:txBody>
      </p:sp>
    </p:spTree>
    <p:extLst>
      <p:ext uri="{BB962C8B-B14F-4D97-AF65-F5344CB8AC3E}">
        <p14:creationId xmlns:p14="http://schemas.microsoft.com/office/powerpoint/2010/main" val="975344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hq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hq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hq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1/5/2024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1/5/2024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Baggrundsbillede og tekstboks">
    <p:bg>
      <p:bgPr>
        <a:solidFill>
          <a:schemeClr val="bg1"/>
        </a:solidFill>
        <a:effectLst/>
      </p:bgPr>
    </p:bg>
    <p:spTree>
      <p:nvGrpSpPr>
        <p:cNvPr id="1" name=""/>
        <p:cNvGrpSpPr/>
        <p:nvPr/>
      </p:nvGrpSpPr>
      <p:grpSpPr>
        <a:xfrm>
          <a:off x="0" y="0"/>
          <a:ext cx="0" cy="0"/>
          <a:chOff x="0" y="0"/>
          <a:chExt cx="0" cy="0"/>
        </a:xfrm>
      </p:grpSpPr>
      <p:sp>
        <p:nvSpPr>
          <p:cNvPr id="7" name="Pladsholder til billede 6" descr="[logo:BlackWhite]&#10;[imagefolder:Background]"/>
          <p:cNvSpPr>
            <a:spLocks noGrp="1" noChangeAspect="1"/>
          </p:cNvSpPr>
          <p:nvPr>
            <p:ph type="pic" sz="quarter" idx="15" hasCustomPrompt="1"/>
          </p:nvPr>
        </p:nvSpPr>
        <p:spPr>
          <a:xfrm>
            <a:off x="0" y="1"/>
            <a:ext cx="9144000" cy="5143500"/>
          </a:xfrm>
          <a:solidFill>
            <a:schemeClr val="bg1">
              <a:lumMod val="75000"/>
            </a:schemeClr>
          </a:solidFill>
        </p:spPr>
        <p:txBody>
          <a:bodyPr lIns="540000" rIns="6480000" anchor="t" anchorCtr="0"/>
          <a:lstStyle>
            <a:lvl1pPr algn="l">
              <a:tabLst/>
              <a:defRPr sz="1200" baseline="0"/>
            </a:lvl1pPr>
          </a:lstStyle>
          <a:p>
            <a:endParaRPr lang="en-US" dirty="0"/>
          </a:p>
        </p:txBody>
      </p:sp>
      <p:sp>
        <p:nvSpPr>
          <p:cNvPr id="3" name="Pladsholder til dato 2"/>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1/5/2024</a:t>
            </a:fld>
            <a:endParaRPr lang="en-US" dirty="0"/>
          </a:p>
        </p:txBody>
      </p:sp>
      <p:sp>
        <p:nvSpPr>
          <p:cNvPr id="4" name="Pladsholder til sidefod 3"/>
          <p:cNvSpPr>
            <a:spLocks noGrp="1"/>
          </p:cNvSpPr>
          <p:nvPr>
            <p:ph type="ftr" sz="quarter" idx="11"/>
          </p:nvPr>
        </p:nvSpPr>
        <p:spPr/>
        <p:txBody>
          <a:bodyPr/>
          <a:lstStyle>
            <a:lvl1pPr>
              <a:defRPr>
                <a:solidFill>
                  <a:schemeClr val="bg1"/>
                </a:solidFill>
              </a:defRPr>
            </a:lvl1pPr>
          </a:lstStyle>
          <a:p>
            <a:endParaRPr lang="en-US" dirty="0"/>
          </a:p>
        </p:txBody>
      </p:sp>
      <p:sp>
        <p:nvSpPr>
          <p:cNvPr id="5" name="Pladsholder til diasnummer 4"/>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6" name="Pladsholder til tekst 5"/>
          <p:cNvSpPr>
            <a:spLocks noGrp="1"/>
          </p:cNvSpPr>
          <p:nvPr>
            <p:ph type="body" sz="quarter" idx="17"/>
          </p:nvPr>
        </p:nvSpPr>
        <p:spPr>
          <a:xfrm>
            <a:off x="4716016" y="351000"/>
            <a:ext cx="3914720" cy="3942000"/>
          </a:xfrm>
          <a:solidFill>
            <a:schemeClr val="bg1">
              <a:alpha val="70000"/>
            </a:schemeClr>
          </a:solidFill>
        </p:spPr>
        <p:txBody>
          <a:bodyPr lIns="324000" tIns="270000" rIns="324000" bIns="270000"/>
          <a:lstStyle>
            <a:lvl1pPr>
              <a:defRPr sz="1350"/>
            </a:lvl1pPr>
            <a:lvl2pPr>
              <a:defRPr>
                <a:solidFill>
                  <a:schemeClr val="tx1"/>
                </a:solidFill>
              </a:defRPr>
            </a:lvl2pPr>
            <a:lvl3pPr>
              <a:defRPr sz="1350"/>
            </a:lvl3pPr>
            <a:lvl4pPr>
              <a:defRPr sz="1350"/>
            </a:lvl4pPr>
            <a:lvl5pPr>
              <a:defRPr sz="135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2" name="Pladsholder til tekst 8"/>
          <p:cNvSpPr>
            <a:spLocks noGrp="1"/>
          </p:cNvSpPr>
          <p:nvPr>
            <p:ph type="body" sz="quarter" idx="16" hasCustomPrompt="1"/>
          </p:nvPr>
        </p:nvSpPr>
        <p:spPr>
          <a:xfrm>
            <a:off x="7632900" y="4549500"/>
            <a:ext cx="11286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88457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Afsnitsoverskrift">
    <p:bg>
      <p:bgPr>
        <a:solidFill>
          <a:srgbClr val="D7D2CB"/>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tx1"/>
                </a:solidFill>
              </a:defRPr>
            </a:lvl1pPr>
          </a:lstStyle>
          <a:p>
            <a:r>
              <a:rPr lang="en-US" dirty="0"/>
              <a:t>Klik her for at tilføje tekst</a:t>
            </a:r>
          </a:p>
        </p:txBody>
      </p:sp>
      <p:sp>
        <p:nvSpPr>
          <p:cNvPr id="3" name="Pladsholder til tekst 2"/>
          <p:cNvSpPr>
            <a:spLocks noGrp="1"/>
          </p:cNvSpPr>
          <p:nvPr>
            <p:ph type="body" idx="1" hasCustomPrompt="1"/>
          </p:nvPr>
        </p:nvSpPr>
        <p:spPr>
          <a:xfrm>
            <a:off x="1691680" y="5042354"/>
            <a:ext cx="5400600" cy="337709"/>
          </a:xfrm>
        </p:spPr>
        <p:txBody>
          <a:bodyPr anchor="b"/>
          <a:lstStyle>
            <a:lvl1pPr marL="0" indent="0">
              <a:buNone/>
              <a:defRPr sz="1500" baseline="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(Brødtekst benyttes ikke på dette dias)</a:t>
            </a:r>
          </a:p>
        </p:txBody>
      </p:sp>
      <p:sp>
        <p:nvSpPr>
          <p:cNvPr id="4" name="Pladsholder til dato 3"/>
          <p:cNvSpPr>
            <a:spLocks noGrp="1"/>
          </p:cNvSpPr>
          <p:nvPr>
            <p:ph type="dt" sz="half" idx="10"/>
          </p:nvPr>
        </p:nvSpPr>
        <p:spPr/>
        <p:txBody>
          <a:bodyPr/>
          <a:lstStyle>
            <a:lvl1pPr>
              <a:defRPr>
                <a:solidFill>
                  <a:schemeClr val="tx1"/>
                </a:solidFill>
              </a:defRPr>
            </a:lvl1pPr>
          </a:lstStyle>
          <a:p>
            <a:fld id="{846A0179-0B7F-4AA7-BF6B-D85CB361598C}" type="datetimeFigureOut">
              <a:rPr lang="en-US" dirty="0"/>
              <a:t>1/5/2024</a:t>
            </a:fld>
            <a:endParaRPr lang="en-US" dirty="0"/>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74E22A33-96DC-4C2E-AB13-0BE35979BFC0}" type="slidenum">
              <a:rPr lang="en-US" dirty="0"/>
              <a:t>‹nr.›</a:t>
            </a:fld>
            <a:endParaRPr lang="en-US" dirty="0"/>
          </a:p>
        </p:txBody>
      </p:sp>
    </p:spTree>
    <p:extLst>
      <p:ext uri="{BB962C8B-B14F-4D97-AF65-F5344CB8AC3E}">
        <p14:creationId xmlns:p14="http://schemas.microsoft.com/office/powerpoint/2010/main" val="3225981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1/5/2024</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hq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6" r:id="rId27"/>
    <p:sldLayoutId id="2147483847" r:id="rId28"/>
    <p:sldLayoutId id="2147483848" r:id="rId29"/>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jpe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hyperlink" Target="https://share-komm.kombit.dk/P0136/Delte%20dokumenter/Forms/Mder%20KP.aspx" TargetMode="Externa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9.xml"/><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5.png"/><Relationship Id="rId3" Type="http://schemas.openxmlformats.org/officeDocument/2006/relationships/image" Target="../media/image52.svg"/><Relationship Id="rId21" Type="http://schemas.openxmlformats.org/officeDocument/2006/relationships/image" Target="../media/image68.png"/><Relationship Id="rId7" Type="http://schemas.openxmlformats.org/officeDocument/2006/relationships/image" Target="../media/image54.sv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image" Target="../media/image51.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48.svg"/><Relationship Id="rId15" Type="http://schemas.openxmlformats.org/officeDocument/2006/relationships/image" Target="../media/image62.svg"/><Relationship Id="rId10" Type="http://schemas.openxmlformats.org/officeDocument/2006/relationships/image" Target="../media/image57.png"/><Relationship Id="rId19" Type="http://schemas.openxmlformats.org/officeDocument/2006/relationships/image" Target="../media/image66.svg"/><Relationship Id="rId4" Type="http://schemas.openxmlformats.org/officeDocument/2006/relationships/image" Target="../media/image47.png"/><Relationship Id="rId9" Type="http://schemas.openxmlformats.org/officeDocument/2006/relationships/image" Target="../media/image56.svg"/><Relationship Id="rId14" Type="http://schemas.openxmlformats.org/officeDocument/2006/relationships/image" Target="../media/image61.png"/><Relationship Id="rId22" Type="http://schemas.openxmlformats.org/officeDocument/2006/relationships/image" Target="../media/image69.sv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4.svg"/><Relationship Id="rId18" Type="http://schemas.openxmlformats.org/officeDocument/2006/relationships/image" Target="../media/image47.png"/><Relationship Id="rId3" Type="http://schemas.openxmlformats.org/officeDocument/2006/relationships/image" Target="../media/image62.svg"/><Relationship Id="rId21" Type="http://schemas.openxmlformats.org/officeDocument/2006/relationships/image" Target="../media/image73.svg"/><Relationship Id="rId7" Type="http://schemas.openxmlformats.org/officeDocument/2006/relationships/image" Target="../media/image71.sv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75.svg"/><Relationship Id="rId2" Type="http://schemas.openxmlformats.org/officeDocument/2006/relationships/image" Target="../media/image61.png"/><Relationship Id="rId16" Type="http://schemas.openxmlformats.org/officeDocument/2006/relationships/image" Target="../media/image57.png"/><Relationship Id="rId20"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52.svg"/><Relationship Id="rId24" Type="http://schemas.openxmlformats.org/officeDocument/2006/relationships/image" Target="../media/image74.png"/><Relationship Id="rId5" Type="http://schemas.openxmlformats.org/officeDocument/2006/relationships/image" Target="../media/image64.svg"/><Relationship Id="rId15" Type="http://schemas.openxmlformats.org/officeDocument/2006/relationships/image" Target="../media/image60.svg"/><Relationship Id="rId23" Type="http://schemas.openxmlformats.org/officeDocument/2006/relationships/image" Target="../media/image56.svg"/><Relationship Id="rId10" Type="http://schemas.openxmlformats.org/officeDocument/2006/relationships/image" Target="../media/image51.png"/><Relationship Id="rId19" Type="http://schemas.openxmlformats.org/officeDocument/2006/relationships/image" Target="../media/image48.svg"/><Relationship Id="rId4" Type="http://schemas.openxmlformats.org/officeDocument/2006/relationships/image" Target="../media/image63.png"/><Relationship Id="rId9" Type="http://schemas.openxmlformats.org/officeDocument/2006/relationships/image" Target="../media/image69.svg"/><Relationship Id="rId14" Type="http://schemas.openxmlformats.org/officeDocument/2006/relationships/image" Target="../media/image59.png"/><Relationship Id="rId22" Type="http://schemas.openxmlformats.org/officeDocument/2006/relationships/image" Target="../media/image55.png"/></Relationships>
</file>

<file path=ppt/slides/_rels/slide27.xml.rels><?xml version="1.0" encoding="UTF-8" standalone="yes"?>
<Relationships xmlns="http://schemas.openxmlformats.org/package/2006/relationships"><Relationship Id="rId13" Type="http://schemas.openxmlformats.org/officeDocument/2006/relationships/image" Target="../media/image52.svg"/><Relationship Id="rId18" Type="http://schemas.openxmlformats.org/officeDocument/2006/relationships/image" Target="../media/image78.png"/><Relationship Id="rId26" Type="http://schemas.openxmlformats.org/officeDocument/2006/relationships/image" Target="../media/image74.png"/><Relationship Id="rId3" Type="http://schemas.openxmlformats.org/officeDocument/2006/relationships/image" Target="../media/image62.svg"/><Relationship Id="rId21" Type="http://schemas.openxmlformats.org/officeDocument/2006/relationships/image" Target="../media/image81.svg"/><Relationship Id="rId34" Type="http://schemas.openxmlformats.org/officeDocument/2006/relationships/image" Target="../media/image67.png"/><Relationship Id="rId7" Type="http://schemas.openxmlformats.org/officeDocument/2006/relationships/image" Target="../media/image71.svg"/><Relationship Id="rId12" Type="http://schemas.openxmlformats.org/officeDocument/2006/relationships/image" Target="../media/image51.png"/><Relationship Id="rId17" Type="http://schemas.openxmlformats.org/officeDocument/2006/relationships/image" Target="../media/image77.svg"/><Relationship Id="rId25" Type="http://schemas.openxmlformats.org/officeDocument/2006/relationships/image" Target="../media/image56.svg"/><Relationship Id="rId33" Type="http://schemas.openxmlformats.org/officeDocument/2006/relationships/image" Target="../media/image66.svg"/><Relationship Id="rId2" Type="http://schemas.openxmlformats.org/officeDocument/2006/relationships/image" Target="../media/image61.pn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54.svg"/><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60.svg"/><Relationship Id="rId24" Type="http://schemas.openxmlformats.org/officeDocument/2006/relationships/image" Target="../media/image55.png"/><Relationship Id="rId32" Type="http://schemas.openxmlformats.org/officeDocument/2006/relationships/image" Target="../media/image65.png"/><Relationship Id="rId5" Type="http://schemas.openxmlformats.org/officeDocument/2006/relationships/image" Target="../media/image64.svg"/><Relationship Id="rId15" Type="http://schemas.openxmlformats.org/officeDocument/2006/relationships/image" Target="../media/image58.svg"/><Relationship Id="rId23" Type="http://schemas.openxmlformats.org/officeDocument/2006/relationships/image" Target="../media/image73.svg"/><Relationship Id="rId28" Type="http://schemas.openxmlformats.org/officeDocument/2006/relationships/image" Target="../media/image53.png"/><Relationship Id="rId10" Type="http://schemas.openxmlformats.org/officeDocument/2006/relationships/image" Target="../media/image59.png"/><Relationship Id="rId19" Type="http://schemas.openxmlformats.org/officeDocument/2006/relationships/image" Target="../media/image79.svg"/><Relationship Id="rId31" Type="http://schemas.openxmlformats.org/officeDocument/2006/relationships/image" Target="../media/image48.svg"/><Relationship Id="rId4" Type="http://schemas.openxmlformats.org/officeDocument/2006/relationships/image" Target="../media/image63.png"/><Relationship Id="rId9" Type="http://schemas.openxmlformats.org/officeDocument/2006/relationships/image" Target="../media/image69.svg"/><Relationship Id="rId14" Type="http://schemas.openxmlformats.org/officeDocument/2006/relationships/image" Target="../media/image57.png"/><Relationship Id="rId22" Type="http://schemas.openxmlformats.org/officeDocument/2006/relationships/image" Target="../media/image72.png"/><Relationship Id="rId27" Type="http://schemas.openxmlformats.org/officeDocument/2006/relationships/image" Target="../media/image75.svg"/><Relationship Id="rId30" Type="http://schemas.openxmlformats.org/officeDocument/2006/relationships/image" Target="../media/image47.png"/><Relationship Id="rId8"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2.svg"/><Relationship Id="rId18" Type="http://schemas.openxmlformats.org/officeDocument/2006/relationships/image" Target="../media/image47.png"/><Relationship Id="rId26" Type="http://schemas.openxmlformats.org/officeDocument/2006/relationships/image" Target="../media/image67.png"/><Relationship Id="rId3" Type="http://schemas.openxmlformats.org/officeDocument/2006/relationships/image" Target="../media/image62.svg"/><Relationship Id="rId21" Type="http://schemas.openxmlformats.org/officeDocument/2006/relationships/image" Target="../media/image56.svg"/><Relationship Id="rId7" Type="http://schemas.openxmlformats.org/officeDocument/2006/relationships/image" Target="../media/image71.svg"/><Relationship Id="rId12" Type="http://schemas.openxmlformats.org/officeDocument/2006/relationships/image" Target="../media/image51.png"/><Relationship Id="rId17" Type="http://schemas.openxmlformats.org/officeDocument/2006/relationships/image" Target="../media/image75.svg"/><Relationship Id="rId25" Type="http://schemas.openxmlformats.org/officeDocument/2006/relationships/image" Target="../media/image54.svg"/><Relationship Id="rId2" Type="http://schemas.openxmlformats.org/officeDocument/2006/relationships/image" Target="../media/image61.png"/><Relationship Id="rId16" Type="http://schemas.openxmlformats.org/officeDocument/2006/relationships/image" Target="../media/image74.png"/><Relationship Id="rId20"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70.png"/><Relationship Id="rId11" Type="http://schemas.openxmlformats.org/officeDocument/2006/relationships/image" Target="../media/image60.svg"/><Relationship Id="rId24" Type="http://schemas.openxmlformats.org/officeDocument/2006/relationships/image" Target="../media/image53.png"/><Relationship Id="rId5" Type="http://schemas.openxmlformats.org/officeDocument/2006/relationships/image" Target="../media/image64.svg"/><Relationship Id="rId15" Type="http://schemas.openxmlformats.org/officeDocument/2006/relationships/image" Target="../media/image58.svg"/><Relationship Id="rId23" Type="http://schemas.openxmlformats.org/officeDocument/2006/relationships/image" Target="../media/image66.svg"/><Relationship Id="rId10" Type="http://schemas.openxmlformats.org/officeDocument/2006/relationships/image" Target="../media/image59.png"/><Relationship Id="rId19" Type="http://schemas.openxmlformats.org/officeDocument/2006/relationships/image" Target="../media/image48.svg"/><Relationship Id="rId4" Type="http://schemas.openxmlformats.org/officeDocument/2006/relationships/image" Target="../media/image63.png"/><Relationship Id="rId9" Type="http://schemas.openxmlformats.org/officeDocument/2006/relationships/image" Target="../media/image69.svg"/><Relationship Id="rId14" Type="http://schemas.openxmlformats.org/officeDocument/2006/relationships/image" Target="../media/image57.png"/><Relationship Id="rId22"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hyperlink" Target="https://share-komm.kombit.dk/P0136/Delte%20dokumenter/Forms/Webinarer%20om%20release%202.0%20(KP).aspx" TargetMode="Externa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mailto:KP@kombit.dk"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forms.office.com/e/cpJB62bGci" TargetMode="External"/><Relationship Id="rId2" Type="http://schemas.openxmlformats.org/officeDocument/2006/relationships/image" Target="../media/image89.jp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0.jpg"/><Relationship Id="rId7" Type="http://schemas.openxmlformats.org/officeDocument/2006/relationships/image" Target="../media/image54.sv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91.png"/><Relationship Id="rId4" Type="http://schemas.openxmlformats.org/officeDocument/2006/relationships/hyperlink" Target="https://www.survey-xact.dk/servlet/com.pls.morpheus.web.pages.CoreRespondentCollectLinkAnonymous" TargetMode="External"/><Relationship Id="rId9"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share-komm.kombit.dk/P0136/Delte%20dokumenter/Forms/Webinarer%20om%20release%202.0%20(KP).aspx"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share-komm.kombit.dk/P0136/Delte%20dokumenter/Forms/Temavejledninger%20KP.asp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s://www.kommunernespensionssystem.dk/meddelelse/problem-med-opret-journalnotat-og-dan-sagsudtraek-fra-enkeltsagsvisningen/" TargetMode="Externa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kommunernespensionssystem.dk/meddelelse/visningsfejl-i-ret-planlagt-traek/" TargetMode="Externa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9.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5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53.png"/><Relationship Id="rId7"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4.sv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8.jpeg"/><Relationship Id="rId1" Type="http://schemas.openxmlformats.org/officeDocument/2006/relationships/slideLayout" Target="../slideLayouts/slideLayout9.xml"/><Relationship Id="rId4" Type="http://schemas.openxmlformats.org/officeDocument/2006/relationships/image" Target="../media/image54.sv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9.xml"/><Relationship Id="rId4" Type="http://schemas.openxmlformats.org/officeDocument/2006/relationships/image" Target="../media/image111.sv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2.jpeg"/><Relationship Id="rId1" Type="http://schemas.openxmlformats.org/officeDocument/2006/relationships/slideLayout" Target="../slideLayouts/slideLayout9.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54.svg"/></Relationships>
</file>

<file path=ppt/slides/_rels/slide57.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7.jpeg"/><Relationship Id="rId1" Type="http://schemas.openxmlformats.org/officeDocument/2006/relationships/slideLayout" Target="../slideLayouts/slideLayout25.xml"/><Relationship Id="rId4" Type="http://schemas.openxmlformats.org/officeDocument/2006/relationships/image" Target="../media/image116.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1.sv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20.png"/><Relationship Id="rId5" Type="http://schemas.openxmlformats.org/officeDocument/2006/relationships/image" Target="../media/image18.sv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124.svg"/><Relationship Id="rId7" Type="http://schemas.openxmlformats.org/officeDocument/2006/relationships/image" Target="../media/image128.svg"/><Relationship Id="rId2" Type="http://schemas.openxmlformats.org/officeDocument/2006/relationships/image" Target="../media/image123.png"/><Relationship Id="rId1" Type="http://schemas.openxmlformats.org/officeDocument/2006/relationships/slideLayout" Target="../slideLayouts/slideLayout28.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svg"/><Relationship Id="rId7" Type="http://schemas.openxmlformats.org/officeDocument/2006/relationships/image" Target="../media/image137.svg"/><Relationship Id="rId2" Type="http://schemas.openxmlformats.org/officeDocument/2006/relationships/image" Target="../media/image132.png"/><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svg"/><Relationship Id="rId4" Type="http://schemas.openxmlformats.org/officeDocument/2006/relationships/image" Target="../media/image134.png"/><Relationship Id="rId9" Type="http://schemas.openxmlformats.org/officeDocument/2006/relationships/image" Target="../media/image139.sv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Statusmøde</a:t>
            </a:r>
            <a:br>
              <a:rPr lang="da-DK" dirty="0"/>
            </a:br>
            <a:r>
              <a:rPr lang="da-DK" dirty="0">
                <a:solidFill>
                  <a:schemeClr val="tx2"/>
                </a:solidFill>
              </a:rPr>
              <a:t>Uge 50</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Aske Walther Sørensen / Implementering</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
        <p:nvSpPr>
          <p:cNvPr id="3" name="Rektangel: afrundede hjørner 2">
            <a:extLst>
              <a:ext uri="{FF2B5EF4-FFF2-40B4-BE49-F238E27FC236}">
                <a16:creationId xmlns:a16="http://schemas.microsoft.com/office/drawing/2014/main" id="{F9BC6402-3B85-9151-92BE-E164F6060B24}"/>
              </a:ext>
            </a:extLst>
          </p:cNvPr>
          <p:cNvSpPr/>
          <p:nvPr/>
        </p:nvSpPr>
        <p:spPr>
          <a:xfrm rot="20860544">
            <a:off x="5178902" y="3443693"/>
            <a:ext cx="2338598" cy="745690"/>
          </a:xfrm>
          <a:prstGeom prst="roundRec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Tak fordi du tager fat i os </a:t>
            </a:r>
            <a:r>
              <a:rPr lang="da-DK" sz="1200" b="1" i="1" dirty="0">
                <a:latin typeface="Arial"/>
                <a:cs typeface="Arial"/>
              </a:rPr>
              <a:t>inden</a:t>
            </a:r>
            <a:r>
              <a:rPr lang="da-DK" sz="1200" b="1" dirty="0">
                <a:latin typeface="Arial"/>
                <a:cs typeface="Arial"/>
              </a:rPr>
              <a:t> statusmødet 😊</a:t>
            </a:r>
          </a:p>
        </p:txBody>
      </p:sp>
    </p:spTree>
    <p:extLst>
      <p:ext uri="{BB962C8B-B14F-4D97-AF65-F5344CB8AC3E}">
        <p14:creationId xmlns:p14="http://schemas.microsoft.com/office/powerpoint/2010/main" val="35390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4F60B-A296-7B9F-7D9F-0A0CB034A5EA}"/>
              </a:ext>
            </a:extLst>
          </p:cNvPr>
          <p:cNvSpPr>
            <a:spLocks noGrp="1"/>
          </p:cNvSpPr>
          <p:nvPr>
            <p:ph type="title"/>
          </p:nvPr>
        </p:nvSpPr>
        <p:spPr/>
        <p:txBody>
          <a:bodyPr/>
          <a:lstStyle/>
          <a:p>
            <a:r>
              <a:rPr lang="da-DK" dirty="0"/>
              <a:t>Jeg synes, det har været spændende, da vi skal til at gøre tingene på en anden måde, end vi er vant til. Og vi har jo også lidt mulighed for at få </a:t>
            </a:r>
            <a:r>
              <a:rPr lang="da-DK" u="sng" dirty="0"/>
              <a:t>indflydelse</a:t>
            </a:r>
            <a:r>
              <a:rPr lang="da-DK" dirty="0"/>
              <a:t> på, om det kører ok, eller vi kan se, der er ting, som er uhensigtsmæssige.</a:t>
            </a:r>
          </a:p>
        </p:txBody>
      </p:sp>
      <p:sp>
        <p:nvSpPr>
          <p:cNvPr id="3" name="Pladsholder til tekst 2">
            <a:extLst>
              <a:ext uri="{FF2B5EF4-FFF2-40B4-BE49-F238E27FC236}">
                <a16:creationId xmlns:a16="http://schemas.microsoft.com/office/drawing/2014/main" id="{ADDEC5B1-6CDC-381D-F588-8A32C7E2FC55}"/>
              </a:ext>
            </a:extLst>
          </p:cNvPr>
          <p:cNvSpPr>
            <a:spLocks noGrp="1"/>
          </p:cNvSpPr>
          <p:nvPr>
            <p:ph type="body" sz="quarter" idx="15"/>
          </p:nvPr>
        </p:nvSpPr>
        <p:spPr/>
        <p:txBody>
          <a:bodyPr/>
          <a:lstStyle/>
          <a:p>
            <a:r>
              <a:rPr lang="da-DK" dirty="0"/>
              <a:t>Hvordan har det været at være piloter i udviklingen af </a:t>
            </a:r>
            <a:r>
              <a:rPr lang="da-DK" dirty="0" err="1"/>
              <a:t>KPs</a:t>
            </a:r>
            <a:r>
              <a:rPr lang="da-DK" dirty="0"/>
              <a:t> 4.0 løsning? </a:t>
            </a:r>
          </a:p>
        </p:txBody>
      </p:sp>
    </p:spTree>
    <p:extLst>
      <p:ext uri="{BB962C8B-B14F-4D97-AF65-F5344CB8AC3E}">
        <p14:creationId xmlns:p14="http://schemas.microsoft.com/office/powerpoint/2010/main" val="4075570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D67CB-2722-2327-02AC-AFE64CAF3F47}"/>
              </a:ext>
            </a:extLst>
          </p:cNvPr>
          <p:cNvSpPr>
            <a:spLocks noGrp="1"/>
          </p:cNvSpPr>
          <p:nvPr>
            <p:ph type="title"/>
          </p:nvPr>
        </p:nvSpPr>
        <p:spPr/>
        <p:txBody>
          <a:bodyPr/>
          <a:lstStyle/>
          <a:p>
            <a:r>
              <a:rPr lang="da-DK" dirty="0"/>
              <a:t>Det har været en rigtig god oplevelse. Der har været super god </a:t>
            </a:r>
            <a:r>
              <a:rPr lang="da-DK" u="sng" dirty="0"/>
              <a:t>støtte</a:t>
            </a:r>
            <a:r>
              <a:rPr lang="da-DK" dirty="0"/>
              <a:t> fra </a:t>
            </a:r>
            <a:r>
              <a:rPr lang="da-DK" dirty="0" err="1"/>
              <a:t>KOMBITs</a:t>
            </a:r>
            <a:r>
              <a:rPr lang="da-DK" dirty="0"/>
              <a:t> side, og vi har aldrig været overladt til os selv. Vi har følt en oprigtig interesse fra </a:t>
            </a:r>
            <a:r>
              <a:rPr lang="da-DK" dirty="0" err="1"/>
              <a:t>KOMBITs</a:t>
            </a:r>
            <a:r>
              <a:rPr lang="da-DK" dirty="0"/>
              <a:t> side for at gøre arbejdsprocesserne bedre for sagsbehandlerne.</a:t>
            </a:r>
          </a:p>
        </p:txBody>
      </p:sp>
      <p:sp>
        <p:nvSpPr>
          <p:cNvPr id="3" name="Pladsholder til tekst 2">
            <a:extLst>
              <a:ext uri="{FF2B5EF4-FFF2-40B4-BE49-F238E27FC236}">
                <a16:creationId xmlns:a16="http://schemas.microsoft.com/office/drawing/2014/main" id="{DF41136B-306A-B114-5E2F-A3A820336A2E}"/>
              </a:ext>
            </a:extLst>
          </p:cNvPr>
          <p:cNvSpPr>
            <a:spLocks noGrp="1"/>
          </p:cNvSpPr>
          <p:nvPr>
            <p:ph type="body" sz="quarter" idx="15"/>
          </p:nvPr>
        </p:nvSpPr>
        <p:spPr/>
        <p:txBody>
          <a:bodyPr/>
          <a:lstStyle/>
          <a:p>
            <a:r>
              <a:rPr lang="da-DK" dirty="0"/>
              <a:t>Hvordan har det været at være piloter i udviklingen af </a:t>
            </a:r>
            <a:r>
              <a:rPr lang="da-DK" dirty="0" err="1"/>
              <a:t>KPs</a:t>
            </a:r>
            <a:r>
              <a:rPr lang="da-DK" dirty="0"/>
              <a:t> 4.0 løsning? </a:t>
            </a:r>
          </a:p>
        </p:txBody>
      </p:sp>
    </p:spTree>
    <p:extLst>
      <p:ext uri="{BB962C8B-B14F-4D97-AF65-F5344CB8AC3E}">
        <p14:creationId xmlns:p14="http://schemas.microsoft.com/office/powerpoint/2010/main" val="2640406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696AC-9199-2D89-5752-42EE1AE7DA93}"/>
              </a:ext>
            </a:extLst>
          </p:cNvPr>
          <p:cNvSpPr>
            <a:spLocks noGrp="1"/>
          </p:cNvSpPr>
          <p:nvPr>
            <p:ph type="title"/>
          </p:nvPr>
        </p:nvSpPr>
        <p:spPr/>
        <p:txBody>
          <a:bodyPr/>
          <a:lstStyle/>
          <a:p>
            <a:r>
              <a:rPr lang="da-DK" dirty="0"/>
              <a:t>Der har været et ok samarbejde, bl.a. i form af hyppige statusmøder, webinarer, check-ind-møder osv. Derudover synes jeg også, at der er </a:t>
            </a:r>
            <a:r>
              <a:rPr lang="da-DK" u="sng" dirty="0"/>
              <a:t>hurtig respons</a:t>
            </a:r>
            <a:r>
              <a:rPr lang="da-DK" dirty="0"/>
              <a:t> på de sager/problemstillinger, som vi sender ind til supporten. </a:t>
            </a:r>
          </a:p>
        </p:txBody>
      </p:sp>
      <p:sp>
        <p:nvSpPr>
          <p:cNvPr id="3" name="Pladsholder til tekst 2">
            <a:extLst>
              <a:ext uri="{FF2B5EF4-FFF2-40B4-BE49-F238E27FC236}">
                <a16:creationId xmlns:a16="http://schemas.microsoft.com/office/drawing/2014/main" id="{B89536AB-F42E-08D5-93B1-AD84485B29FE}"/>
              </a:ext>
            </a:extLst>
          </p:cNvPr>
          <p:cNvSpPr>
            <a:spLocks noGrp="1"/>
          </p:cNvSpPr>
          <p:nvPr>
            <p:ph type="body" sz="quarter" idx="15"/>
          </p:nvPr>
        </p:nvSpPr>
        <p:spPr/>
        <p:txBody>
          <a:bodyPr/>
          <a:lstStyle/>
          <a:p>
            <a:r>
              <a:rPr lang="da-DK" dirty="0"/>
              <a:t>Hvordan har I oplevet samarbejdet med os i KOMBIT?</a:t>
            </a:r>
          </a:p>
        </p:txBody>
      </p:sp>
    </p:spTree>
    <p:extLst>
      <p:ext uri="{BB962C8B-B14F-4D97-AF65-F5344CB8AC3E}">
        <p14:creationId xmlns:p14="http://schemas.microsoft.com/office/powerpoint/2010/main" val="148179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BF40B-649E-891C-A7FF-97180CEB9E8B}"/>
              </a:ext>
            </a:extLst>
          </p:cNvPr>
          <p:cNvSpPr>
            <a:spLocks noGrp="1"/>
          </p:cNvSpPr>
          <p:nvPr>
            <p:ph type="title"/>
          </p:nvPr>
        </p:nvSpPr>
        <p:spPr/>
        <p:txBody>
          <a:bodyPr/>
          <a:lstStyle/>
          <a:p>
            <a:r>
              <a:rPr lang="da-DK" dirty="0"/>
              <a:t>Rigtig godt. </a:t>
            </a:r>
            <a:r>
              <a:rPr lang="da-DK" dirty="0" err="1"/>
              <a:t>KOMBITs</a:t>
            </a:r>
            <a:r>
              <a:rPr lang="da-DK" dirty="0"/>
              <a:t> folk udviser stor forståelse for kommunernes arbejdsbyrde og betryggende indsigt i de opgaver som sagsbehandlerne sidder med. Udover det </a:t>
            </a:r>
            <a:r>
              <a:rPr lang="da-DK" u="sng" dirty="0"/>
              <a:t>tætte samarbejde</a:t>
            </a:r>
            <a:r>
              <a:rPr lang="da-DK" dirty="0"/>
              <a:t> online, stillede de talstærk op fysisk i kommunen, da vi havde brug for det.</a:t>
            </a:r>
          </a:p>
        </p:txBody>
      </p:sp>
      <p:sp>
        <p:nvSpPr>
          <p:cNvPr id="3" name="Pladsholder til tekst 2">
            <a:extLst>
              <a:ext uri="{FF2B5EF4-FFF2-40B4-BE49-F238E27FC236}">
                <a16:creationId xmlns:a16="http://schemas.microsoft.com/office/drawing/2014/main" id="{A1E0D6FC-33FC-1577-A5A3-8FC89F28AF7A}"/>
              </a:ext>
            </a:extLst>
          </p:cNvPr>
          <p:cNvSpPr>
            <a:spLocks noGrp="1"/>
          </p:cNvSpPr>
          <p:nvPr>
            <p:ph type="body" sz="quarter" idx="15"/>
          </p:nvPr>
        </p:nvSpPr>
        <p:spPr>
          <a:xfrm>
            <a:off x="1691680" y="3260201"/>
            <a:ext cx="6552728" cy="216024"/>
          </a:xfrm>
        </p:spPr>
        <p:txBody>
          <a:bodyPr/>
          <a:lstStyle/>
          <a:p>
            <a:r>
              <a:rPr lang="da-DK" dirty="0"/>
              <a:t>Hvordan har I oplevet samarbejdet med os i KOMBIT? </a:t>
            </a:r>
          </a:p>
        </p:txBody>
      </p:sp>
    </p:spTree>
    <p:extLst>
      <p:ext uri="{BB962C8B-B14F-4D97-AF65-F5344CB8AC3E}">
        <p14:creationId xmlns:p14="http://schemas.microsoft.com/office/powerpoint/2010/main" val="939065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588D0-FDF7-8BB3-85CE-A015F5B24E78}"/>
              </a:ext>
            </a:extLst>
          </p:cNvPr>
          <p:cNvSpPr>
            <a:spLocks noGrp="1"/>
          </p:cNvSpPr>
          <p:nvPr>
            <p:ph type="title"/>
          </p:nvPr>
        </p:nvSpPr>
        <p:spPr/>
        <p:txBody>
          <a:bodyPr/>
          <a:lstStyle/>
          <a:p>
            <a:r>
              <a:rPr lang="da-DK" dirty="0"/>
              <a:t>Jeg synes allerede nu, at jeg kan mærke, der bruges mindre tid. Jeg forventer, at når vi kommer til at benytte KP fuldt ud, vil vi kunne spare tid. </a:t>
            </a:r>
          </a:p>
        </p:txBody>
      </p:sp>
      <p:sp>
        <p:nvSpPr>
          <p:cNvPr id="3" name="Pladsholder til tekst 2">
            <a:extLst>
              <a:ext uri="{FF2B5EF4-FFF2-40B4-BE49-F238E27FC236}">
                <a16:creationId xmlns:a16="http://schemas.microsoft.com/office/drawing/2014/main" id="{E85D78F7-FA55-AACA-1F18-13CEFFA82D80}"/>
              </a:ext>
            </a:extLst>
          </p:cNvPr>
          <p:cNvSpPr>
            <a:spLocks noGrp="1"/>
          </p:cNvSpPr>
          <p:nvPr>
            <p:ph type="body" sz="quarter" idx="15"/>
          </p:nvPr>
        </p:nvSpPr>
        <p:spPr/>
        <p:txBody>
          <a:bodyPr/>
          <a:lstStyle/>
          <a:p>
            <a:r>
              <a:rPr lang="da-DK" dirty="0"/>
              <a:t>Kan I mærke forskel på jeres arbejde med KP før og efter release 4.0?</a:t>
            </a:r>
          </a:p>
        </p:txBody>
      </p:sp>
    </p:spTree>
    <p:extLst>
      <p:ext uri="{BB962C8B-B14F-4D97-AF65-F5344CB8AC3E}">
        <p14:creationId xmlns:p14="http://schemas.microsoft.com/office/powerpoint/2010/main" val="221544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4EA57-FAA3-8647-FDF5-492CC174E025}"/>
              </a:ext>
            </a:extLst>
          </p:cNvPr>
          <p:cNvSpPr>
            <a:spLocks noGrp="1"/>
          </p:cNvSpPr>
          <p:nvPr>
            <p:ph type="title"/>
          </p:nvPr>
        </p:nvSpPr>
        <p:spPr/>
        <p:txBody>
          <a:bodyPr/>
          <a:lstStyle/>
          <a:p>
            <a:r>
              <a:rPr lang="da-DK" dirty="0"/>
              <a:t>Helt sikkert. Måske lidt begrænset her i starten, da det endnu ikke kører helt automatisk og vi stadig tjekker breve mv. og skal lære det at kende, men vi kan helt sikkert se, at det vil frigive en del tid inden for kort tid.</a:t>
            </a:r>
          </a:p>
        </p:txBody>
      </p:sp>
      <p:sp>
        <p:nvSpPr>
          <p:cNvPr id="3" name="Pladsholder til tekst 2">
            <a:extLst>
              <a:ext uri="{FF2B5EF4-FFF2-40B4-BE49-F238E27FC236}">
                <a16:creationId xmlns:a16="http://schemas.microsoft.com/office/drawing/2014/main" id="{33882D26-6495-38C0-870A-B597D6D512E3}"/>
              </a:ext>
            </a:extLst>
          </p:cNvPr>
          <p:cNvSpPr>
            <a:spLocks noGrp="1"/>
          </p:cNvSpPr>
          <p:nvPr>
            <p:ph type="body" sz="quarter" idx="15"/>
          </p:nvPr>
        </p:nvSpPr>
        <p:spPr/>
        <p:txBody>
          <a:bodyPr/>
          <a:lstStyle/>
          <a:p>
            <a:r>
              <a:rPr lang="da-DK" dirty="0"/>
              <a:t>Kan I mærke forskel på jeres arbejde med KP før og efter release 4.0? </a:t>
            </a:r>
          </a:p>
        </p:txBody>
      </p:sp>
    </p:spTree>
    <p:extLst>
      <p:ext uri="{BB962C8B-B14F-4D97-AF65-F5344CB8AC3E}">
        <p14:creationId xmlns:p14="http://schemas.microsoft.com/office/powerpoint/2010/main" val="585826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82E87-61EC-A530-5739-0324A3D14A8B}"/>
              </a:ext>
            </a:extLst>
          </p:cNvPr>
          <p:cNvSpPr>
            <a:spLocks noGrp="1"/>
          </p:cNvSpPr>
          <p:nvPr>
            <p:ph type="title"/>
          </p:nvPr>
        </p:nvSpPr>
        <p:spPr/>
        <p:txBody>
          <a:bodyPr/>
          <a:lstStyle/>
          <a:p>
            <a:r>
              <a:rPr lang="da-DK" dirty="0"/>
              <a:t>Det gør arbejdet nemmere, idet vi kan køre det hele i KP og ikke skal ind i andre systemer og registrere noget. Det virker som et smidigt system, </a:t>
            </a:r>
            <a:r>
              <a:rPr lang="da-DK" u="sng" dirty="0"/>
              <a:t>da vi først fandt sammenhængen i det</a:t>
            </a:r>
            <a:r>
              <a:rPr lang="da-DK" dirty="0"/>
              <a:t>.</a:t>
            </a:r>
          </a:p>
        </p:txBody>
      </p:sp>
      <p:sp>
        <p:nvSpPr>
          <p:cNvPr id="3" name="Pladsholder til tekst 2">
            <a:extLst>
              <a:ext uri="{FF2B5EF4-FFF2-40B4-BE49-F238E27FC236}">
                <a16:creationId xmlns:a16="http://schemas.microsoft.com/office/drawing/2014/main" id="{ACCEC71F-EFB3-12F6-3FEA-BD19DE293BEF}"/>
              </a:ext>
            </a:extLst>
          </p:cNvPr>
          <p:cNvSpPr>
            <a:spLocks noGrp="1"/>
          </p:cNvSpPr>
          <p:nvPr>
            <p:ph type="body" sz="quarter" idx="15"/>
          </p:nvPr>
        </p:nvSpPr>
        <p:spPr/>
        <p:txBody>
          <a:bodyPr/>
          <a:lstStyle/>
          <a:p>
            <a:r>
              <a:rPr lang="da-DK" dirty="0"/>
              <a:t>Hvad synes I om de nye funktioner, I fik lov til at afprøve?</a:t>
            </a:r>
          </a:p>
        </p:txBody>
      </p:sp>
    </p:spTree>
    <p:extLst>
      <p:ext uri="{BB962C8B-B14F-4D97-AF65-F5344CB8AC3E}">
        <p14:creationId xmlns:p14="http://schemas.microsoft.com/office/powerpoint/2010/main" val="3032667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09A89-4879-D5D3-30C7-E258A475A81E}"/>
              </a:ext>
            </a:extLst>
          </p:cNvPr>
          <p:cNvSpPr>
            <a:spLocks noGrp="1"/>
          </p:cNvSpPr>
          <p:nvPr>
            <p:ph type="title"/>
          </p:nvPr>
        </p:nvSpPr>
        <p:spPr/>
        <p:txBody>
          <a:bodyPr/>
          <a:lstStyle/>
          <a:p>
            <a:r>
              <a:rPr lang="da-DK" dirty="0"/>
              <a:t>Vi – og især sagsbehandlerne er meget begejstret. De kan sagtens se den tid som bliver frigivet, efterhånden som funktionerne bliver implementeret. Naturligvis er der masser af funktionerne som lige skal ind under ”huden” og man vil i sagens natur støde på fejl undervejs, men i og med vi får hurtig hjælp, er ”besværet” stadig givet godt ud.</a:t>
            </a:r>
          </a:p>
        </p:txBody>
      </p:sp>
      <p:sp>
        <p:nvSpPr>
          <p:cNvPr id="3" name="Pladsholder til tekst 2">
            <a:extLst>
              <a:ext uri="{FF2B5EF4-FFF2-40B4-BE49-F238E27FC236}">
                <a16:creationId xmlns:a16="http://schemas.microsoft.com/office/drawing/2014/main" id="{AE595FE0-7AAB-FB3D-5980-707AE66FA74E}"/>
              </a:ext>
            </a:extLst>
          </p:cNvPr>
          <p:cNvSpPr>
            <a:spLocks noGrp="1"/>
          </p:cNvSpPr>
          <p:nvPr>
            <p:ph type="body" sz="quarter" idx="15"/>
          </p:nvPr>
        </p:nvSpPr>
        <p:spPr>
          <a:xfrm>
            <a:off x="1691680" y="3801114"/>
            <a:ext cx="6552728" cy="216024"/>
          </a:xfrm>
        </p:spPr>
        <p:txBody>
          <a:bodyPr/>
          <a:lstStyle/>
          <a:p>
            <a:r>
              <a:rPr lang="da-DK" dirty="0"/>
              <a:t>Hvad synes I om de nye funktioner, I fik lov til at afprøve? </a:t>
            </a:r>
          </a:p>
        </p:txBody>
      </p:sp>
    </p:spTree>
    <p:extLst>
      <p:ext uri="{BB962C8B-B14F-4D97-AF65-F5344CB8AC3E}">
        <p14:creationId xmlns:p14="http://schemas.microsoft.com/office/powerpoint/2010/main" val="3000353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59999-4820-4301-75A9-962569F4BB8B}"/>
              </a:ext>
            </a:extLst>
          </p:cNvPr>
          <p:cNvSpPr>
            <a:spLocks noGrp="1"/>
          </p:cNvSpPr>
          <p:nvPr>
            <p:ph type="title"/>
          </p:nvPr>
        </p:nvSpPr>
        <p:spPr/>
        <p:txBody>
          <a:bodyPr/>
          <a:lstStyle/>
          <a:p>
            <a:r>
              <a:rPr lang="da-DK" dirty="0"/>
              <a:t>Ja, jeg synes </a:t>
            </a:r>
            <a:r>
              <a:rPr lang="da-DK" u="sng" dirty="0"/>
              <a:t>tingene hænger mere sammen og giver mere mening</a:t>
            </a:r>
            <a:r>
              <a:rPr lang="da-DK" dirty="0"/>
              <a:t>.</a:t>
            </a:r>
          </a:p>
        </p:txBody>
      </p:sp>
      <p:sp>
        <p:nvSpPr>
          <p:cNvPr id="3" name="Pladsholder til tekst 2">
            <a:extLst>
              <a:ext uri="{FF2B5EF4-FFF2-40B4-BE49-F238E27FC236}">
                <a16:creationId xmlns:a16="http://schemas.microsoft.com/office/drawing/2014/main" id="{1BB9376A-D874-566B-A7AC-624C82594D9D}"/>
              </a:ext>
            </a:extLst>
          </p:cNvPr>
          <p:cNvSpPr>
            <a:spLocks noGrp="1"/>
          </p:cNvSpPr>
          <p:nvPr>
            <p:ph type="body" sz="quarter" idx="15"/>
          </p:nvPr>
        </p:nvSpPr>
        <p:spPr/>
        <p:txBody>
          <a:bodyPr/>
          <a:lstStyle/>
          <a:p>
            <a:r>
              <a:rPr lang="da-DK" dirty="0"/>
              <a:t>Er I blevet mere tilfredse med KP i dag, end I var, før I begyndte som piloter?</a:t>
            </a:r>
          </a:p>
        </p:txBody>
      </p:sp>
    </p:spTree>
    <p:extLst>
      <p:ext uri="{BB962C8B-B14F-4D97-AF65-F5344CB8AC3E}">
        <p14:creationId xmlns:p14="http://schemas.microsoft.com/office/powerpoint/2010/main" val="4152749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20AB4-D68A-EB2B-341C-CD67BB76FAC4}"/>
              </a:ext>
            </a:extLst>
          </p:cNvPr>
          <p:cNvSpPr>
            <a:spLocks noGrp="1"/>
          </p:cNvSpPr>
          <p:nvPr>
            <p:ph type="title"/>
          </p:nvPr>
        </p:nvSpPr>
        <p:spPr/>
        <p:txBody>
          <a:bodyPr/>
          <a:lstStyle/>
          <a:p>
            <a:r>
              <a:rPr lang="da-DK" dirty="0"/>
              <a:t>Ja, meget!</a:t>
            </a:r>
          </a:p>
        </p:txBody>
      </p:sp>
      <p:sp>
        <p:nvSpPr>
          <p:cNvPr id="3" name="Pladsholder til tekst 2">
            <a:extLst>
              <a:ext uri="{FF2B5EF4-FFF2-40B4-BE49-F238E27FC236}">
                <a16:creationId xmlns:a16="http://schemas.microsoft.com/office/drawing/2014/main" id="{167D9C62-8E25-93CF-2957-851FEFDE3960}"/>
              </a:ext>
            </a:extLst>
          </p:cNvPr>
          <p:cNvSpPr>
            <a:spLocks noGrp="1"/>
          </p:cNvSpPr>
          <p:nvPr>
            <p:ph type="body" sz="quarter" idx="15"/>
          </p:nvPr>
        </p:nvSpPr>
        <p:spPr/>
        <p:txBody>
          <a:bodyPr/>
          <a:lstStyle/>
          <a:p>
            <a:r>
              <a:rPr lang="da-DK" dirty="0"/>
              <a:t>Er I blevet mere tilfredse med KP i dag, end I var, før I begyndte som piloter? </a:t>
            </a:r>
          </a:p>
        </p:txBody>
      </p:sp>
    </p:spTree>
    <p:extLst>
      <p:ext uri="{BB962C8B-B14F-4D97-AF65-F5344CB8AC3E}">
        <p14:creationId xmlns:p14="http://schemas.microsoft.com/office/powerpoint/2010/main" val="691480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pPr indent="0">
              <a:buNone/>
            </a:pPr>
            <a:r>
              <a:rPr lang="da-DK" dirty="0"/>
              <a:t>Da vi er mange, skal du som udgangspunkt holde kamera og mikrofon slukket</a:t>
            </a:r>
          </a:p>
          <a:p>
            <a:pPr marL="257175" indent="-257175">
              <a:buFontTx/>
              <a:buChar char="-"/>
            </a:pPr>
            <a:endParaRPr lang="da-DK" dirty="0"/>
          </a:p>
          <a:p>
            <a:endParaRPr lang="da-DK" dirty="0"/>
          </a:p>
          <a:p>
            <a:endParaRPr lang="da-DK" dirty="0"/>
          </a:p>
          <a:p>
            <a:pPr indent="0">
              <a:buNone/>
            </a:pPr>
            <a:r>
              <a:rPr lang="da-DK" dirty="0"/>
              <a:t>Ræk hånden op og tænd mikrofon og kamera, når du har spørgsmål</a:t>
            </a:r>
          </a:p>
          <a:p>
            <a:endParaRPr lang="da-DK" dirty="0"/>
          </a:p>
          <a:p>
            <a:endParaRPr lang="da-DK" dirty="0"/>
          </a:p>
          <a:p>
            <a:endParaRPr lang="da-DK" dirty="0"/>
          </a:p>
          <a:p>
            <a:pPr indent="0">
              <a:buNone/>
            </a:pPr>
            <a:r>
              <a:rPr lang="da-DK" dirty="0"/>
              <a:t>Mødet optages og lægges på </a:t>
            </a:r>
            <a:r>
              <a:rPr lang="da-DK" dirty="0" err="1">
                <a:hlinkClick r:id="rId4"/>
              </a:rPr>
              <a:t>KOMBITs</a:t>
            </a:r>
            <a:r>
              <a:rPr lang="da-DK" dirty="0">
                <a:hlinkClick r:id="rId4"/>
              </a:rPr>
              <a:t> dokumentbibliotek</a:t>
            </a: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308" y="1703245"/>
            <a:ext cx="528756" cy="528756"/>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2264" y="1710776"/>
            <a:ext cx="528756" cy="528756"/>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1172264"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2138" y="2973162"/>
            <a:ext cx="543818" cy="543818"/>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544" y="2988224"/>
            <a:ext cx="543818" cy="543818"/>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5956" y="2988224"/>
            <a:ext cx="528756" cy="528756"/>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556308"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 name="Stjerne: 5 takker 2">
            <a:extLst>
              <a:ext uri="{FF2B5EF4-FFF2-40B4-BE49-F238E27FC236}">
                <a16:creationId xmlns:a16="http://schemas.microsoft.com/office/drawing/2014/main" id="{698D6474-19F9-9FB6-E767-2C689D2A16BE}"/>
              </a:ext>
            </a:extLst>
          </p:cNvPr>
          <p:cNvSpPr/>
          <p:nvPr/>
        </p:nvSpPr>
        <p:spPr>
          <a:xfrm>
            <a:off x="830580" y="2476500"/>
            <a:ext cx="1897380" cy="1479350"/>
          </a:xfrm>
          <a:prstGeom prst="star5">
            <a:avLst/>
          </a:prstGeom>
          <a:noFill/>
          <a:ln w="571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40476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29A60-980C-B1D7-547A-02CD8B445BF7}"/>
              </a:ext>
            </a:extLst>
          </p:cNvPr>
          <p:cNvSpPr>
            <a:spLocks noGrp="1"/>
          </p:cNvSpPr>
          <p:nvPr>
            <p:ph type="title"/>
          </p:nvPr>
        </p:nvSpPr>
        <p:spPr/>
        <p:txBody>
          <a:bodyPr/>
          <a:lstStyle/>
          <a:p>
            <a:r>
              <a:rPr lang="da-DK" dirty="0"/>
              <a:t>Vi var meget nysgerrige og ivrige i at komme i gang med automatiseringen, samtidig med at vi kunne få netop den fordel i det helt tætte samarbejde og hjælp, som man får som pilot. </a:t>
            </a:r>
          </a:p>
        </p:txBody>
      </p:sp>
      <p:sp>
        <p:nvSpPr>
          <p:cNvPr id="3" name="Pladsholder til tekst 2">
            <a:extLst>
              <a:ext uri="{FF2B5EF4-FFF2-40B4-BE49-F238E27FC236}">
                <a16:creationId xmlns:a16="http://schemas.microsoft.com/office/drawing/2014/main" id="{F1712E98-0506-BDE5-183B-EB172D0539D3}"/>
              </a:ext>
            </a:extLst>
          </p:cNvPr>
          <p:cNvSpPr>
            <a:spLocks noGrp="1"/>
          </p:cNvSpPr>
          <p:nvPr>
            <p:ph type="body" sz="quarter" idx="15"/>
          </p:nvPr>
        </p:nvSpPr>
        <p:spPr/>
        <p:txBody>
          <a:bodyPr/>
          <a:lstStyle/>
          <a:p>
            <a:r>
              <a:rPr lang="da-DK" dirty="0"/>
              <a:t>Hvorfor meldte I jer til at være piloter i projektet? </a:t>
            </a:r>
          </a:p>
        </p:txBody>
      </p:sp>
    </p:spTree>
    <p:extLst>
      <p:ext uri="{BB962C8B-B14F-4D97-AF65-F5344CB8AC3E}">
        <p14:creationId xmlns:p14="http://schemas.microsoft.com/office/powerpoint/2010/main" val="2556162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BEE85-1A76-C3C5-65A3-80EB2C1F1CD4}"/>
              </a:ext>
            </a:extLst>
          </p:cNvPr>
          <p:cNvSpPr>
            <a:spLocks noGrp="1"/>
          </p:cNvSpPr>
          <p:nvPr>
            <p:ph type="title"/>
          </p:nvPr>
        </p:nvSpPr>
        <p:spPr/>
        <p:txBody>
          <a:bodyPr/>
          <a:lstStyle/>
          <a:p>
            <a:r>
              <a:rPr lang="da-DK" dirty="0"/>
              <a:t>Revurderingsopgaver</a:t>
            </a:r>
          </a:p>
        </p:txBody>
      </p:sp>
      <p:sp>
        <p:nvSpPr>
          <p:cNvPr id="3" name="Pladsholder til tekst 2">
            <a:extLst>
              <a:ext uri="{FF2B5EF4-FFF2-40B4-BE49-F238E27FC236}">
                <a16:creationId xmlns:a16="http://schemas.microsoft.com/office/drawing/2014/main" id="{5A3621FC-331C-E1F8-4AC2-122BB92A97D6}"/>
              </a:ext>
            </a:extLst>
          </p:cNvPr>
          <p:cNvSpPr>
            <a:spLocks noGrp="1"/>
          </p:cNvSpPr>
          <p:nvPr>
            <p:ph type="body" sz="quarter" idx="10"/>
          </p:nvPr>
        </p:nvSpPr>
        <p:spPr/>
        <p:txBody>
          <a:bodyPr/>
          <a:lstStyle/>
          <a:p>
            <a:r>
              <a:rPr lang="da-DK" b="1" dirty="0"/>
              <a:t>I skal være opmærksomme på</a:t>
            </a:r>
            <a:r>
              <a:rPr lang="da-DK" dirty="0"/>
              <a:t>, om I ønsker at breve skal sendes automatisk eller falde ud til manuel behandling. </a:t>
            </a:r>
          </a:p>
          <a:p>
            <a:r>
              <a:rPr lang="da-DK" dirty="0"/>
              <a:t>Som standard er brevene opsat til at falde ud til manuel behandling. </a:t>
            </a:r>
          </a:p>
          <a:p>
            <a:r>
              <a:rPr lang="da-DK" dirty="0"/>
              <a:t>Især hvis I indfører manuelle rettelser i jeres brevskabeloner, anbefaler vi, at I planlægger enkelte breve til manuel behandling, inden øvrige breve sendes via automatikken. </a:t>
            </a:r>
          </a:p>
          <a:p>
            <a:endParaRPr lang="da-DK" dirty="0"/>
          </a:p>
        </p:txBody>
      </p:sp>
      <p:sp>
        <p:nvSpPr>
          <p:cNvPr id="4" name="Pladsholder til tekst 3">
            <a:extLst>
              <a:ext uri="{FF2B5EF4-FFF2-40B4-BE49-F238E27FC236}">
                <a16:creationId xmlns:a16="http://schemas.microsoft.com/office/drawing/2014/main" id="{1031A4C8-6E81-56F9-AFE6-BB2D5891FB76}"/>
              </a:ext>
            </a:extLst>
          </p:cNvPr>
          <p:cNvSpPr>
            <a:spLocks noGrp="1"/>
          </p:cNvSpPr>
          <p:nvPr>
            <p:ph type="body" sz="quarter" idx="11"/>
          </p:nvPr>
        </p:nvSpPr>
        <p:spPr/>
        <p:txBody>
          <a:bodyPr/>
          <a:lstStyle/>
          <a:p>
            <a:r>
              <a:rPr lang="da-DK" dirty="0"/>
              <a:t>Release 4.0</a:t>
            </a:r>
          </a:p>
        </p:txBody>
      </p:sp>
      <p:pic>
        <p:nvPicPr>
          <p:cNvPr id="8" name="Pladsholder til billede 7" descr="Et billede, der indeholder sky, udendørs, skærmbillede, bygning&#10;&#10;Automatisk genereret beskrivelse">
            <a:extLst>
              <a:ext uri="{FF2B5EF4-FFF2-40B4-BE49-F238E27FC236}">
                <a16:creationId xmlns:a16="http://schemas.microsoft.com/office/drawing/2014/main" id="{CC2C786E-973E-1CD5-0838-687953CC7982}"/>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cxnSp>
        <p:nvCxnSpPr>
          <p:cNvPr id="10" name="Lige pilforbindelse 9">
            <a:extLst>
              <a:ext uri="{FF2B5EF4-FFF2-40B4-BE49-F238E27FC236}">
                <a16:creationId xmlns:a16="http://schemas.microsoft.com/office/drawing/2014/main" id="{6B30B511-A735-E23F-557B-39587C003BF4}"/>
              </a:ext>
            </a:extLst>
          </p:cNvPr>
          <p:cNvCxnSpPr>
            <a:cxnSpLocks/>
          </p:cNvCxnSpPr>
          <p:nvPr/>
        </p:nvCxnSpPr>
        <p:spPr bwMode="auto">
          <a:xfrm>
            <a:off x="1007533" y="4123267"/>
            <a:ext cx="2963334" cy="0"/>
          </a:xfrm>
          <a:prstGeom prst="straightConnector1">
            <a:avLst/>
          </a:prstGeom>
          <a:noFill/>
          <a:ln w="38100" algn="ctr">
            <a:solidFill>
              <a:schemeClr val="tx1"/>
            </a:solidFill>
            <a:prstDash val="solid"/>
            <a:round/>
            <a:headEnd type="none" w="med" len="med"/>
            <a:tailEnd type="triangle"/>
          </a:ln>
          <a:extLst>
            <a:ext uri="{909E8E84-426E-40dd-AFC4-6F175D3DCCD1}">
              <a14:hiddenFill xmlns="" xmlns:a14="http://schemas.microsoft.com/office/drawing/2010/main">
                <a:noFill/>
              </a14:hiddenFill>
            </a:ext>
          </a:extLst>
        </p:spPr>
      </p:cxnSp>
      <p:sp>
        <p:nvSpPr>
          <p:cNvPr id="12" name="Tekstfelt 11">
            <a:extLst>
              <a:ext uri="{FF2B5EF4-FFF2-40B4-BE49-F238E27FC236}">
                <a16:creationId xmlns:a16="http://schemas.microsoft.com/office/drawing/2014/main" id="{6BAE336B-56C1-F57D-A71F-3D0A172BA8A1}"/>
              </a:ext>
            </a:extLst>
          </p:cNvPr>
          <p:cNvSpPr txBox="1"/>
          <p:nvPr/>
        </p:nvSpPr>
        <p:spPr>
          <a:xfrm>
            <a:off x="550333" y="3996266"/>
            <a:ext cx="457200" cy="296332"/>
          </a:xfrm>
          <a:prstGeom prst="rect">
            <a:avLst/>
          </a:prstGeom>
          <a:noFill/>
          <a:ln>
            <a:noFill/>
          </a:ln>
        </p:spPr>
        <p:txBody>
          <a:bodyPr wrap="none" rtlCol="0">
            <a:noAutofit/>
          </a:bodyPr>
          <a:lstStyle/>
          <a:p>
            <a:pPr algn="l"/>
            <a:r>
              <a:rPr lang="da-DK" sz="1100" dirty="0">
                <a:latin typeface="Neue Haas Grotesk Text Pro" panose="020B0504020202020204" pitchFamily="34" charset="0"/>
                <a:cs typeface="Arial"/>
              </a:rPr>
              <a:t>Tid</a:t>
            </a:r>
          </a:p>
        </p:txBody>
      </p:sp>
      <p:cxnSp>
        <p:nvCxnSpPr>
          <p:cNvPr id="14" name="Lige forbindelse 13">
            <a:extLst>
              <a:ext uri="{FF2B5EF4-FFF2-40B4-BE49-F238E27FC236}">
                <a16:creationId xmlns:a16="http://schemas.microsoft.com/office/drawing/2014/main" id="{D03F4321-042E-A356-177A-AE9D4BB15082}"/>
              </a:ext>
            </a:extLst>
          </p:cNvPr>
          <p:cNvCxnSpPr>
            <a:cxnSpLocks/>
          </p:cNvCxnSpPr>
          <p:nvPr/>
        </p:nvCxnSpPr>
        <p:spPr bwMode="auto">
          <a:xfrm flipH="1">
            <a:off x="1557866" y="3716867"/>
            <a:ext cx="1" cy="406400"/>
          </a:xfrm>
          <a:prstGeom prst="line">
            <a:avLst/>
          </a:prstGeom>
          <a:noFill/>
          <a:ln w="38100" algn="ctr">
            <a:solidFill>
              <a:schemeClr val="accent3"/>
            </a:solidFill>
            <a:prstDash val="sysDot"/>
            <a:round/>
            <a:headEnd type="none" w="med" len="med"/>
            <a:tailEnd type="none" w="med" len="med"/>
          </a:ln>
          <a:extLst>
            <a:ext uri="{909E8E84-426E-40dd-AFC4-6F175D3DCCD1}">
              <a14:hiddenFill xmlns="" xmlns:a14="http://schemas.microsoft.com/office/drawing/2010/main">
                <a:noFill/>
              </a14:hiddenFill>
            </a:ext>
          </a:extLst>
        </p:spPr>
      </p:cxnSp>
      <p:cxnSp>
        <p:nvCxnSpPr>
          <p:cNvPr id="15" name="Lige forbindelse 14">
            <a:extLst>
              <a:ext uri="{FF2B5EF4-FFF2-40B4-BE49-F238E27FC236}">
                <a16:creationId xmlns:a16="http://schemas.microsoft.com/office/drawing/2014/main" id="{177A39D2-951C-906A-A578-501B21686808}"/>
              </a:ext>
            </a:extLst>
          </p:cNvPr>
          <p:cNvCxnSpPr>
            <a:cxnSpLocks/>
          </p:cNvCxnSpPr>
          <p:nvPr/>
        </p:nvCxnSpPr>
        <p:spPr bwMode="auto">
          <a:xfrm>
            <a:off x="2091267" y="4123267"/>
            <a:ext cx="0" cy="473074"/>
          </a:xfrm>
          <a:prstGeom prst="line">
            <a:avLst/>
          </a:prstGeom>
          <a:noFill/>
          <a:ln w="38100" algn="ctr">
            <a:solidFill>
              <a:schemeClr val="accent3"/>
            </a:solidFill>
            <a:prstDash val="sysDot"/>
            <a:round/>
            <a:headEnd type="none" w="med" len="med"/>
            <a:tailEnd type="none" w="med" len="med"/>
          </a:ln>
          <a:extLst>
            <a:ext uri="{909E8E84-426E-40dd-AFC4-6F175D3DCCD1}">
              <a14:hiddenFill xmlns="" xmlns:a14="http://schemas.microsoft.com/office/drawing/2010/main">
                <a:noFill/>
              </a14:hiddenFill>
            </a:ext>
          </a:extLst>
        </p:spPr>
      </p:cxnSp>
      <p:cxnSp>
        <p:nvCxnSpPr>
          <p:cNvPr id="16" name="Lige forbindelse 15">
            <a:extLst>
              <a:ext uri="{FF2B5EF4-FFF2-40B4-BE49-F238E27FC236}">
                <a16:creationId xmlns:a16="http://schemas.microsoft.com/office/drawing/2014/main" id="{1C064408-A857-A8A3-8E38-C1DEC99DD1B2}"/>
              </a:ext>
            </a:extLst>
          </p:cNvPr>
          <p:cNvCxnSpPr>
            <a:cxnSpLocks/>
          </p:cNvCxnSpPr>
          <p:nvPr/>
        </p:nvCxnSpPr>
        <p:spPr bwMode="auto">
          <a:xfrm>
            <a:off x="3352798" y="3725333"/>
            <a:ext cx="0" cy="397934"/>
          </a:xfrm>
          <a:prstGeom prst="line">
            <a:avLst/>
          </a:prstGeom>
          <a:noFill/>
          <a:ln w="38100" algn="ctr">
            <a:solidFill>
              <a:schemeClr val="accent3"/>
            </a:solidFill>
            <a:prstDash val="sysDot"/>
            <a:round/>
            <a:headEnd type="none" w="med" len="med"/>
            <a:tailEnd type="none" w="med" len="med"/>
          </a:ln>
          <a:extLst>
            <a:ext uri="{909E8E84-426E-40dd-AFC4-6F175D3DCCD1}">
              <a14:hiddenFill xmlns="" xmlns:a14="http://schemas.microsoft.com/office/drawing/2010/main">
                <a:noFill/>
              </a14:hiddenFill>
            </a:ext>
          </a:extLst>
        </p:spPr>
      </p:cxnSp>
      <p:sp>
        <p:nvSpPr>
          <p:cNvPr id="17" name="Tekstfelt 16">
            <a:extLst>
              <a:ext uri="{FF2B5EF4-FFF2-40B4-BE49-F238E27FC236}">
                <a16:creationId xmlns:a16="http://schemas.microsoft.com/office/drawing/2014/main" id="{43C44628-BB81-2B72-E620-84CFDC60579B}"/>
              </a:ext>
            </a:extLst>
          </p:cNvPr>
          <p:cNvSpPr txBox="1"/>
          <p:nvPr/>
        </p:nvSpPr>
        <p:spPr>
          <a:xfrm>
            <a:off x="862277" y="3252260"/>
            <a:ext cx="1391179" cy="436562"/>
          </a:xfrm>
          <a:prstGeom prst="rect">
            <a:avLst/>
          </a:prstGeom>
          <a:noFill/>
          <a:ln w="28575">
            <a:solidFill>
              <a:schemeClr val="accent3"/>
            </a:solidFill>
            <a:prstDash val="sysDash"/>
          </a:ln>
        </p:spPr>
        <p:txBody>
          <a:bodyPr wrap="none" rtlCol="0">
            <a:noAutofit/>
          </a:bodyPr>
          <a:lstStyle/>
          <a:p>
            <a:pPr algn="ctr"/>
            <a:r>
              <a:rPr lang="da-DK" sz="1100" dirty="0">
                <a:latin typeface="Neue Haas Grotesk Text Pro" panose="020B0504020202020204" pitchFamily="34" charset="0"/>
                <a:cs typeface="Arial"/>
              </a:rPr>
              <a:t>Enkelte breve til </a:t>
            </a:r>
          </a:p>
          <a:p>
            <a:pPr algn="ctr"/>
            <a:r>
              <a:rPr lang="da-DK" sz="1100" dirty="0">
                <a:latin typeface="Neue Haas Grotesk Text Pro" panose="020B0504020202020204" pitchFamily="34" charset="0"/>
                <a:cs typeface="Arial"/>
              </a:rPr>
              <a:t>manuel behandling</a:t>
            </a:r>
          </a:p>
        </p:txBody>
      </p:sp>
      <p:sp>
        <p:nvSpPr>
          <p:cNvPr id="20" name="Tekstfelt 19">
            <a:extLst>
              <a:ext uri="{FF2B5EF4-FFF2-40B4-BE49-F238E27FC236}">
                <a16:creationId xmlns:a16="http://schemas.microsoft.com/office/drawing/2014/main" id="{77CB9DA6-B9AD-2292-635C-69180F3F3B6B}"/>
              </a:ext>
            </a:extLst>
          </p:cNvPr>
          <p:cNvSpPr txBox="1"/>
          <p:nvPr/>
        </p:nvSpPr>
        <p:spPr>
          <a:xfrm>
            <a:off x="1395677" y="4563799"/>
            <a:ext cx="1391179" cy="436562"/>
          </a:xfrm>
          <a:prstGeom prst="rect">
            <a:avLst/>
          </a:prstGeom>
          <a:noFill/>
          <a:ln w="28575">
            <a:solidFill>
              <a:schemeClr val="accent3"/>
            </a:solidFill>
            <a:prstDash val="sysDash"/>
          </a:ln>
        </p:spPr>
        <p:txBody>
          <a:bodyPr wrap="none" rtlCol="0">
            <a:noAutofit/>
          </a:bodyPr>
          <a:lstStyle/>
          <a:p>
            <a:pPr algn="ctr"/>
            <a:r>
              <a:rPr lang="da-DK" sz="1100" dirty="0">
                <a:latin typeface="Neue Haas Grotesk Text Pro" panose="020B0504020202020204" pitchFamily="34" charset="0"/>
                <a:cs typeface="Arial"/>
              </a:rPr>
              <a:t>Slå automatisk </a:t>
            </a:r>
          </a:p>
          <a:p>
            <a:pPr algn="ctr"/>
            <a:r>
              <a:rPr lang="da-DK" sz="1100" dirty="0">
                <a:latin typeface="Neue Haas Grotesk Text Pro" panose="020B0504020202020204" pitchFamily="34" charset="0"/>
                <a:cs typeface="Arial"/>
              </a:rPr>
              <a:t>afsendelse til</a:t>
            </a:r>
          </a:p>
        </p:txBody>
      </p:sp>
      <p:sp>
        <p:nvSpPr>
          <p:cNvPr id="21" name="Tekstfelt 20">
            <a:extLst>
              <a:ext uri="{FF2B5EF4-FFF2-40B4-BE49-F238E27FC236}">
                <a16:creationId xmlns:a16="http://schemas.microsoft.com/office/drawing/2014/main" id="{FBA6A6E5-004C-F46A-566D-10573C4F9666}"/>
              </a:ext>
            </a:extLst>
          </p:cNvPr>
          <p:cNvSpPr txBox="1"/>
          <p:nvPr/>
        </p:nvSpPr>
        <p:spPr>
          <a:xfrm>
            <a:off x="2657209" y="3250712"/>
            <a:ext cx="1391179" cy="436562"/>
          </a:xfrm>
          <a:prstGeom prst="rect">
            <a:avLst/>
          </a:prstGeom>
          <a:noFill/>
          <a:ln w="28575">
            <a:solidFill>
              <a:schemeClr val="accent3"/>
            </a:solidFill>
            <a:prstDash val="sysDash"/>
          </a:ln>
        </p:spPr>
        <p:txBody>
          <a:bodyPr wrap="none" rtlCol="0">
            <a:noAutofit/>
          </a:bodyPr>
          <a:lstStyle/>
          <a:p>
            <a:pPr algn="ctr"/>
            <a:r>
              <a:rPr lang="da-DK" sz="1100" dirty="0">
                <a:latin typeface="Neue Haas Grotesk Text Pro" panose="020B0504020202020204" pitchFamily="34" charset="0"/>
                <a:cs typeface="Arial"/>
              </a:rPr>
              <a:t>Øvrige breve </a:t>
            </a:r>
          </a:p>
          <a:p>
            <a:pPr algn="ctr"/>
            <a:r>
              <a:rPr lang="da-DK" sz="1100" dirty="0">
                <a:latin typeface="Neue Haas Grotesk Text Pro" panose="020B0504020202020204" pitchFamily="34" charset="0"/>
                <a:cs typeface="Arial"/>
              </a:rPr>
              <a:t>sendes automatisk</a:t>
            </a:r>
          </a:p>
        </p:txBody>
      </p:sp>
      <p:pic>
        <p:nvPicPr>
          <p:cNvPr id="24" name="Grafik 23" descr="Afkrydsning med massiv udfyldning">
            <a:extLst>
              <a:ext uri="{FF2B5EF4-FFF2-40B4-BE49-F238E27FC236}">
                <a16:creationId xmlns:a16="http://schemas.microsoft.com/office/drawing/2014/main" id="{0BED4517-E4B5-D67F-EA92-59925CEA25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1574" y="3810084"/>
            <a:ext cx="313183" cy="313183"/>
          </a:xfrm>
          <a:prstGeom prst="rect">
            <a:avLst/>
          </a:prstGeom>
        </p:spPr>
      </p:pic>
      <p:sp>
        <p:nvSpPr>
          <p:cNvPr id="5" name="Tekstfelt 4">
            <a:extLst>
              <a:ext uri="{FF2B5EF4-FFF2-40B4-BE49-F238E27FC236}">
                <a16:creationId xmlns:a16="http://schemas.microsoft.com/office/drawing/2014/main" id="{383AAF75-6CA9-A707-BEEC-77A3A530E5BC}"/>
              </a:ext>
            </a:extLst>
          </p:cNvPr>
          <p:cNvSpPr txBox="1"/>
          <p:nvPr/>
        </p:nvSpPr>
        <p:spPr>
          <a:xfrm>
            <a:off x="1447800" y="784860"/>
            <a:ext cx="2980185" cy="883920"/>
          </a:xfrm>
          <a:prstGeom prst="rect">
            <a:avLst/>
          </a:prstGeom>
          <a:noFill/>
          <a:ln>
            <a:noFill/>
          </a:ln>
        </p:spPr>
        <p:txBody>
          <a:bodyPr wrap="square" rtlCol="0">
            <a:noAutofit/>
          </a:bodyPr>
          <a:lstStyle/>
          <a:p>
            <a:pPr algn="l"/>
            <a:r>
              <a:rPr lang="da-DK" sz="4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24558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7D0DDD-BF08-717E-8579-C19CAD05551B}"/>
              </a:ext>
            </a:extLst>
          </p:cNvPr>
          <p:cNvSpPr>
            <a:spLocks noGrp="1"/>
          </p:cNvSpPr>
          <p:nvPr>
            <p:ph type="title"/>
          </p:nvPr>
        </p:nvSpPr>
        <p:spPr/>
        <p:txBody>
          <a:bodyPr/>
          <a:lstStyle/>
          <a:p>
            <a:r>
              <a:rPr lang="da-DK" dirty="0"/>
              <a:t>Sygesikring ‘</a:t>
            </a:r>
            <a:r>
              <a:rPr lang="da-DK" dirty="0" err="1"/>
              <a:t>danmark</a:t>
            </a:r>
            <a:r>
              <a:rPr lang="da-DK" dirty="0"/>
              <a:t>’ flyttet til ”Træf afgørelse”</a:t>
            </a:r>
          </a:p>
        </p:txBody>
      </p:sp>
      <p:sp>
        <p:nvSpPr>
          <p:cNvPr id="3" name="Pladsholder til tekst 2">
            <a:extLst>
              <a:ext uri="{FF2B5EF4-FFF2-40B4-BE49-F238E27FC236}">
                <a16:creationId xmlns:a16="http://schemas.microsoft.com/office/drawing/2014/main" id="{8B6D72D8-623D-A304-6291-00B3DAB6CA25}"/>
              </a:ext>
            </a:extLst>
          </p:cNvPr>
          <p:cNvSpPr>
            <a:spLocks noGrp="1"/>
          </p:cNvSpPr>
          <p:nvPr>
            <p:ph type="body" sz="quarter" idx="10"/>
          </p:nvPr>
        </p:nvSpPr>
        <p:spPr/>
        <p:txBody>
          <a:bodyPr/>
          <a:lstStyle/>
          <a:p>
            <a:r>
              <a:rPr lang="da-DK" dirty="0"/>
              <a:t>Ved automatisk behandling af udvidet og almindelige helbredstillæg bliver I ledt ind på trinnet ”Træf afgørelse” for at sikre, at I kan opdatere oplysninger om Sygeforsikring ‘</a:t>
            </a:r>
            <a:r>
              <a:rPr lang="da-DK" dirty="0" err="1"/>
              <a:t>danmark</a:t>
            </a:r>
            <a:r>
              <a:rPr lang="da-DK" dirty="0"/>
              <a:t>’.</a:t>
            </a:r>
          </a:p>
          <a:p>
            <a:r>
              <a:rPr lang="da-DK" dirty="0"/>
              <a:t>Årsagen er, at der er opdaget en uhensigtsmæssighed ifm. ændringen af designet med release 4.0.</a:t>
            </a:r>
          </a:p>
          <a:p>
            <a:r>
              <a:rPr lang="da-DK" dirty="0"/>
              <a:t>Vi er opmærksomme på, at dette betyder, at I får et ekstra klik, og vi arbejder på en løsning.</a:t>
            </a:r>
          </a:p>
        </p:txBody>
      </p:sp>
      <p:sp>
        <p:nvSpPr>
          <p:cNvPr id="4" name="Pladsholder til tekst 3">
            <a:extLst>
              <a:ext uri="{FF2B5EF4-FFF2-40B4-BE49-F238E27FC236}">
                <a16:creationId xmlns:a16="http://schemas.microsoft.com/office/drawing/2014/main" id="{22D04AE2-BAA8-A182-27B5-3DC37054ADDA}"/>
              </a:ext>
            </a:extLst>
          </p:cNvPr>
          <p:cNvSpPr>
            <a:spLocks noGrp="1"/>
          </p:cNvSpPr>
          <p:nvPr>
            <p:ph type="body" sz="quarter" idx="11"/>
          </p:nvPr>
        </p:nvSpPr>
        <p:spPr/>
        <p:txBody>
          <a:bodyPr/>
          <a:lstStyle/>
          <a:p>
            <a:r>
              <a:rPr lang="da-DK" dirty="0"/>
              <a:t>Release 4.0</a:t>
            </a:r>
          </a:p>
        </p:txBody>
      </p:sp>
      <p:pic>
        <p:nvPicPr>
          <p:cNvPr id="7" name="Pladsholder til billede 6" descr="Et billede, der indeholder person, Ansigt, indendørs, tøj&#10;&#10;Automatisk genereret beskrivelse">
            <a:extLst>
              <a:ext uri="{FF2B5EF4-FFF2-40B4-BE49-F238E27FC236}">
                <a16:creationId xmlns:a16="http://schemas.microsoft.com/office/drawing/2014/main" id="{D2C06B32-5428-D12B-979C-5F0E231E50E6}"/>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pic>
        <p:nvPicPr>
          <p:cNvPr id="3076" name="Picture 4">
            <a:extLst>
              <a:ext uri="{FF2B5EF4-FFF2-40B4-BE49-F238E27FC236}">
                <a16:creationId xmlns:a16="http://schemas.microsoft.com/office/drawing/2014/main" id="{C7F3BB04-8D3F-B2B9-7B5E-A75D92EA6D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35300"/>
            <a:ext cx="9144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afrundede hjørner 8">
            <a:extLst>
              <a:ext uri="{FF2B5EF4-FFF2-40B4-BE49-F238E27FC236}">
                <a16:creationId xmlns:a16="http://schemas.microsoft.com/office/drawing/2014/main" id="{1F54AB95-882A-33CF-D831-74D48E1F33C3}"/>
              </a:ext>
            </a:extLst>
          </p:cNvPr>
          <p:cNvSpPr/>
          <p:nvPr/>
        </p:nvSpPr>
        <p:spPr>
          <a:xfrm>
            <a:off x="92720" y="4453467"/>
            <a:ext cx="8958147" cy="601133"/>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5" name="Tekstfelt 4">
            <a:extLst>
              <a:ext uri="{FF2B5EF4-FFF2-40B4-BE49-F238E27FC236}">
                <a16:creationId xmlns:a16="http://schemas.microsoft.com/office/drawing/2014/main" id="{94594BE3-034C-BE7D-033B-A00941D46900}"/>
              </a:ext>
            </a:extLst>
          </p:cNvPr>
          <p:cNvSpPr txBox="1"/>
          <p:nvPr/>
        </p:nvSpPr>
        <p:spPr>
          <a:xfrm>
            <a:off x="1447800" y="784860"/>
            <a:ext cx="2980185" cy="883920"/>
          </a:xfrm>
          <a:prstGeom prst="rect">
            <a:avLst/>
          </a:prstGeom>
          <a:noFill/>
          <a:ln>
            <a:noFill/>
          </a:ln>
        </p:spPr>
        <p:txBody>
          <a:bodyPr wrap="square" rtlCol="0">
            <a:noAutofit/>
          </a:bodyPr>
          <a:lstStyle/>
          <a:p>
            <a:pPr algn="l"/>
            <a:r>
              <a:rPr lang="da-DK" sz="4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25342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B1CACB-65AC-A618-E7E5-6AD9D3D8DC74}"/>
              </a:ext>
            </a:extLst>
          </p:cNvPr>
          <p:cNvSpPr>
            <a:spLocks noGrp="1"/>
          </p:cNvSpPr>
          <p:nvPr>
            <p:ph type="title"/>
          </p:nvPr>
        </p:nvSpPr>
        <p:spPr/>
        <p:txBody>
          <a:bodyPr/>
          <a:lstStyle/>
          <a:p>
            <a:r>
              <a:rPr lang="da-DK" dirty="0"/>
              <a:t>Automatiske processer for ansøgninger i KP</a:t>
            </a:r>
          </a:p>
        </p:txBody>
      </p:sp>
      <p:sp>
        <p:nvSpPr>
          <p:cNvPr id="3" name="Pladsholder til tekst 2">
            <a:extLst>
              <a:ext uri="{FF2B5EF4-FFF2-40B4-BE49-F238E27FC236}">
                <a16:creationId xmlns:a16="http://schemas.microsoft.com/office/drawing/2014/main" id="{AC38E148-66FF-BCAB-26D5-2B1825300CB1}"/>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A8B05A69-1A6E-1885-B086-622102855587}"/>
              </a:ext>
            </a:extLst>
          </p:cNvPr>
          <p:cNvSpPr>
            <a:spLocks noGrp="1"/>
          </p:cNvSpPr>
          <p:nvPr>
            <p:ph type="dt" sz="half" idx="10"/>
          </p:nvPr>
        </p:nvSpPr>
        <p:spPr/>
        <p:txBody>
          <a:bodyPr/>
          <a:lstStyle/>
          <a:p>
            <a:fld id="{DEAF3461-2724-48F8-A2D8-AFB1F2DA3964}" type="datetime1">
              <a:rPr lang="en-US" smtClean="0"/>
              <a:t>1/5/2024</a:t>
            </a:fld>
            <a:endParaRPr lang="en-US" dirty="0"/>
          </a:p>
        </p:txBody>
      </p:sp>
      <p:sp>
        <p:nvSpPr>
          <p:cNvPr id="5" name="Pladsholder til slidenummer 4">
            <a:extLst>
              <a:ext uri="{FF2B5EF4-FFF2-40B4-BE49-F238E27FC236}">
                <a16:creationId xmlns:a16="http://schemas.microsoft.com/office/drawing/2014/main" id="{27721716-AA34-4FB7-5BE4-A79E96D0392B}"/>
              </a:ext>
            </a:extLst>
          </p:cNvPr>
          <p:cNvSpPr>
            <a:spLocks noGrp="1"/>
          </p:cNvSpPr>
          <p:nvPr>
            <p:ph type="sldNum" sz="quarter" idx="12"/>
          </p:nvPr>
        </p:nvSpPr>
        <p:spPr/>
        <p:txBody>
          <a:bodyPr/>
          <a:lstStyle/>
          <a:p>
            <a:fld id="{74E22A33-96DC-4C2E-AB13-0BE35979BFC0}" type="slidenum">
              <a:rPr lang="en-US" smtClean="0"/>
              <a:t>23</a:t>
            </a:fld>
            <a:endParaRPr lang="en-US" dirty="0"/>
          </a:p>
        </p:txBody>
      </p:sp>
    </p:spTree>
    <p:extLst>
      <p:ext uri="{BB962C8B-B14F-4D97-AF65-F5344CB8AC3E}">
        <p14:creationId xmlns:p14="http://schemas.microsoft.com/office/powerpoint/2010/main" val="2655511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E16A0-C8C3-D31C-9B6F-2C67F69BB740}"/>
              </a:ext>
            </a:extLst>
          </p:cNvPr>
          <p:cNvSpPr>
            <a:spLocks noGrp="1"/>
          </p:cNvSpPr>
          <p:nvPr>
            <p:ph type="title"/>
          </p:nvPr>
        </p:nvSpPr>
        <p:spPr/>
        <p:txBody>
          <a:bodyPr/>
          <a:lstStyle/>
          <a:p>
            <a:r>
              <a:rPr lang="da-DK" dirty="0"/>
              <a:t>Automatiske processer for ansøgninger i KP</a:t>
            </a:r>
          </a:p>
        </p:txBody>
      </p:sp>
      <p:sp>
        <p:nvSpPr>
          <p:cNvPr id="3" name="Pladsholder til tekst 2">
            <a:extLst>
              <a:ext uri="{FF2B5EF4-FFF2-40B4-BE49-F238E27FC236}">
                <a16:creationId xmlns:a16="http://schemas.microsoft.com/office/drawing/2014/main" id="{EA8673DD-E653-91B6-A21E-37D4E252DF95}"/>
              </a:ext>
            </a:extLst>
          </p:cNvPr>
          <p:cNvSpPr>
            <a:spLocks noGrp="1"/>
          </p:cNvSpPr>
          <p:nvPr>
            <p:ph type="body" sz="quarter" idx="15"/>
          </p:nvPr>
        </p:nvSpPr>
        <p:spPr/>
        <p:txBody>
          <a:bodyPr/>
          <a:lstStyle/>
          <a:p>
            <a:endParaRPr lang="da-DK" dirty="0"/>
          </a:p>
        </p:txBody>
      </p:sp>
      <p:sp>
        <p:nvSpPr>
          <p:cNvPr id="4" name="Pladsholder til tekst 3">
            <a:extLst>
              <a:ext uri="{FF2B5EF4-FFF2-40B4-BE49-F238E27FC236}">
                <a16:creationId xmlns:a16="http://schemas.microsoft.com/office/drawing/2014/main" id="{AAF9A5CA-CD0B-EA08-8ABC-2093E2CAD5A9}"/>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428590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538FA-A54C-719C-082F-29A54BA97255}"/>
              </a:ext>
            </a:extLst>
          </p:cNvPr>
          <p:cNvSpPr>
            <a:spLocks noGrp="1"/>
          </p:cNvSpPr>
          <p:nvPr>
            <p:ph type="title"/>
          </p:nvPr>
        </p:nvSpPr>
        <p:spPr/>
        <p:txBody>
          <a:bodyPr/>
          <a:lstStyle/>
          <a:p>
            <a:r>
              <a:rPr lang="da-DK" dirty="0"/>
              <a:t>Ikoner</a:t>
            </a:r>
          </a:p>
        </p:txBody>
      </p:sp>
      <p:sp>
        <p:nvSpPr>
          <p:cNvPr id="3" name="Pladsholder til tekst 2">
            <a:extLst>
              <a:ext uri="{FF2B5EF4-FFF2-40B4-BE49-F238E27FC236}">
                <a16:creationId xmlns:a16="http://schemas.microsoft.com/office/drawing/2014/main" id="{42439C91-B615-592B-201C-1DD636635C87}"/>
              </a:ext>
            </a:extLst>
          </p:cNvPr>
          <p:cNvSpPr>
            <a:spLocks noGrp="1"/>
          </p:cNvSpPr>
          <p:nvPr>
            <p:ph type="body" sz="quarter" idx="11"/>
          </p:nvPr>
        </p:nvSpPr>
        <p:spPr/>
        <p:txBody>
          <a:bodyPr/>
          <a:lstStyle/>
          <a:p>
            <a:r>
              <a:rPr lang="da-DK" dirty="0"/>
              <a:t>Automatiske processer for ansøgninger i KP</a:t>
            </a:r>
          </a:p>
        </p:txBody>
      </p:sp>
      <p:grpSp>
        <p:nvGrpSpPr>
          <p:cNvPr id="5" name="Gruppe 4">
            <a:extLst>
              <a:ext uri="{FF2B5EF4-FFF2-40B4-BE49-F238E27FC236}">
                <a16:creationId xmlns:a16="http://schemas.microsoft.com/office/drawing/2014/main" id="{3F8AFBA1-D144-727F-1BD6-DCBC09572F6C}"/>
              </a:ext>
            </a:extLst>
          </p:cNvPr>
          <p:cNvGrpSpPr/>
          <p:nvPr/>
        </p:nvGrpSpPr>
        <p:grpSpPr>
          <a:xfrm>
            <a:off x="498449" y="1416747"/>
            <a:ext cx="552608" cy="552608"/>
            <a:chOff x="2520156" y="892793"/>
            <a:chExt cx="914400" cy="914400"/>
          </a:xfrm>
        </p:grpSpPr>
        <p:pic>
          <p:nvPicPr>
            <p:cNvPr id="6" name="Grafik 5" descr="Konvolut kontur">
              <a:extLst>
                <a:ext uri="{FF2B5EF4-FFF2-40B4-BE49-F238E27FC236}">
                  <a16:creationId xmlns:a16="http://schemas.microsoft.com/office/drawing/2014/main" id="{F338D254-2000-7A1A-3175-9F1BFA159B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0156" y="892793"/>
              <a:ext cx="914400" cy="914400"/>
            </a:xfrm>
            <a:prstGeom prst="rect">
              <a:avLst/>
            </a:prstGeom>
          </p:spPr>
        </p:pic>
        <p:pic>
          <p:nvPicPr>
            <p:cNvPr id="7" name="Grafik 6" descr="Afkrydsning med massiv udfyldning">
              <a:extLst>
                <a:ext uri="{FF2B5EF4-FFF2-40B4-BE49-F238E27FC236}">
                  <a16:creationId xmlns:a16="http://schemas.microsoft.com/office/drawing/2014/main" id="{90F75D17-F972-0A55-20B2-9629CC2680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2698" y="1227291"/>
              <a:ext cx="245404" cy="245404"/>
            </a:xfrm>
            <a:prstGeom prst="rect">
              <a:avLst/>
            </a:prstGeom>
          </p:spPr>
        </p:pic>
      </p:grpSp>
      <p:grpSp>
        <p:nvGrpSpPr>
          <p:cNvPr id="8" name="Gruppe 7">
            <a:extLst>
              <a:ext uri="{FF2B5EF4-FFF2-40B4-BE49-F238E27FC236}">
                <a16:creationId xmlns:a16="http://schemas.microsoft.com/office/drawing/2014/main" id="{51BF3B37-45A8-A3F3-D0AF-88E993E26A68}"/>
              </a:ext>
            </a:extLst>
          </p:cNvPr>
          <p:cNvGrpSpPr/>
          <p:nvPr/>
        </p:nvGrpSpPr>
        <p:grpSpPr>
          <a:xfrm>
            <a:off x="498449" y="2640725"/>
            <a:ext cx="552608" cy="552608"/>
            <a:chOff x="4723151" y="1387940"/>
            <a:chExt cx="914400" cy="914400"/>
          </a:xfrm>
        </p:grpSpPr>
        <p:pic>
          <p:nvPicPr>
            <p:cNvPr id="9" name="Grafik 8" descr="Konvolut kontur">
              <a:extLst>
                <a:ext uri="{FF2B5EF4-FFF2-40B4-BE49-F238E27FC236}">
                  <a16:creationId xmlns:a16="http://schemas.microsoft.com/office/drawing/2014/main" id="{CF3EA124-25BC-8740-D41D-5F42537EDE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3151" y="1387940"/>
              <a:ext cx="914400" cy="914400"/>
            </a:xfrm>
            <a:prstGeom prst="rect">
              <a:avLst/>
            </a:prstGeom>
          </p:spPr>
        </p:pic>
        <p:pic>
          <p:nvPicPr>
            <p:cNvPr id="10" name="Grafik 9" descr="Luk med massiv udfyldning">
              <a:extLst>
                <a:ext uri="{FF2B5EF4-FFF2-40B4-BE49-F238E27FC236}">
                  <a16:creationId xmlns:a16="http://schemas.microsoft.com/office/drawing/2014/main" id="{7CA539C8-0BEB-264D-A1DD-AA2B185400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1920" y="1720661"/>
              <a:ext cx="248958" cy="248958"/>
            </a:xfrm>
            <a:prstGeom prst="rect">
              <a:avLst/>
            </a:prstGeom>
          </p:spPr>
        </p:pic>
      </p:grpSp>
      <p:grpSp>
        <p:nvGrpSpPr>
          <p:cNvPr id="11" name="Gruppe 10">
            <a:extLst>
              <a:ext uri="{FF2B5EF4-FFF2-40B4-BE49-F238E27FC236}">
                <a16:creationId xmlns:a16="http://schemas.microsoft.com/office/drawing/2014/main" id="{143C3B1B-B3B2-3927-BFA6-EF249C52BAC7}"/>
              </a:ext>
            </a:extLst>
          </p:cNvPr>
          <p:cNvGrpSpPr/>
          <p:nvPr/>
        </p:nvGrpSpPr>
        <p:grpSpPr>
          <a:xfrm>
            <a:off x="498449" y="2028736"/>
            <a:ext cx="552608" cy="552608"/>
            <a:chOff x="6425406" y="2064780"/>
            <a:chExt cx="914400" cy="914400"/>
          </a:xfrm>
        </p:grpSpPr>
        <p:pic>
          <p:nvPicPr>
            <p:cNvPr id="12" name="Grafik 11" descr="Konvolut kontur">
              <a:extLst>
                <a:ext uri="{FF2B5EF4-FFF2-40B4-BE49-F238E27FC236}">
                  <a16:creationId xmlns:a16="http://schemas.microsoft.com/office/drawing/2014/main" id="{4106ACE5-6743-C8CD-BDB0-3060B6816A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5406" y="2064780"/>
              <a:ext cx="914400" cy="914400"/>
            </a:xfrm>
            <a:prstGeom prst="rect">
              <a:avLst/>
            </a:prstGeom>
          </p:spPr>
        </p:pic>
        <p:pic>
          <p:nvPicPr>
            <p:cNvPr id="13" name="Grafik 12" descr="Spørgsmålstegn med massiv udfyldning">
              <a:extLst>
                <a:ext uri="{FF2B5EF4-FFF2-40B4-BE49-F238E27FC236}">
                  <a16:creationId xmlns:a16="http://schemas.microsoft.com/office/drawing/2014/main" id="{25185E49-D8FA-97D8-F639-276FA9BC72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33641" y="2410394"/>
              <a:ext cx="223173" cy="223173"/>
            </a:xfrm>
            <a:prstGeom prst="rect">
              <a:avLst/>
            </a:prstGeom>
          </p:spPr>
        </p:pic>
      </p:grpSp>
      <p:grpSp>
        <p:nvGrpSpPr>
          <p:cNvPr id="14" name="Gruppe 13">
            <a:extLst>
              <a:ext uri="{FF2B5EF4-FFF2-40B4-BE49-F238E27FC236}">
                <a16:creationId xmlns:a16="http://schemas.microsoft.com/office/drawing/2014/main" id="{BDECEE01-F5B1-C50A-5884-28F2C76B0374}"/>
              </a:ext>
            </a:extLst>
          </p:cNvPr>
          <p:cNvGrpSpPr/>
          <p:nvPr/>
        </p:nvGrpSpPr>
        <p:grpSpPr>
          <a:xfrm>
            <a:off x="498449" y="3252714"/>
            <a:ext cx="552608" cy="552608"/>
            <a:chOff x="1246734" y="3060188"/>
            <a:chExt cx="914400" cy="914400"/>
          </a:xfrm>
        </p:grpSpPr>
        <p:pic>
          <p:nvPicPr>
            <p:cNvPr id="15" name="Grafik 14" descr="Konvolut kontur">
              <a:extLst>
                <a:ext uri="{FF2B5EF4-FFF2-40B4-BE49-F238E27FC236}">
                  <a16:creationId xmlns:a16="http://schemas.microsoft.com/office/drawing/2014/main" id="{E3BE2D06-5BE2-BF90-85CA-90199B1A40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6734" y="3060188"/>
              <a:ext cx="914400" cy="914400"/>
            </a:xfrm>
            <a:prstGeom prst="rect">
              <a:avLst/>
            </a:prstGeom>
          </p:spPr>
        </p:pic>
        <p:pic>
          <p:nvPicPr>
            <p:cNvPr id="16" name="Grafik 15" descr="Udråbstegn med massiv udfyldning">
              <a:extLst>
                <a:ext uri="{FF2B5EF4-FFF2-40B4-BE49-F238E27FC236}">
                  <a16:creationId xmlns:a16="http://schemas.microsoft.com/office/drawing/2014/main" id="{56EB8879-CF16-B232-A8AD-204BC9740C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33072" y="3371460"/>
              <a:ext cx="291857" cy="291857"/>
            </a:xfrm>
            <a:prstGeom prst="rect">
              <a:avLst/>
            </a:prstGeom>
          </p:spPr>
        </p:pic>
      </p:grpSp>
      <p:pic>
        <p:nvPicPr>
          <p:cNvPr id="24" name="Grafik 23" descr="Oplysninger med massiv udfyldning">
            <a:extLst>
              <a:ext uri="{FF2B5EF4-FFF2-40B4-BE49-F238E27FC236}">
                <a16:creationId xmlns:a16="http://schemas.microsoft.com/office/drawing/2014/main" id="{1524987B-6CBE-AC7B-71C8-BD5E15982D6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75185" y="1538601"/>
            <a:ext cx="350935" cy="350935"/>
          </a:xfrm>
          <a:prstGeom prst="rect">
            <a:avLst/>
          </a:prstGeom>
        </p:spPr>
      </p:pic>
      <p:sp>
        <p:nvSpPr>
          <p:cNvPr id="25" name="Tekstfelt 24">
            <a:extLst>
              <a:ext uri="{FF2B5EF4-FFF2-40B4-BE49-F238E27FC236}">
                <a16:creationId xmlns:a16="http://schemas.microsoft.com/office/drawing/2014/main" id="{513AD5EA-70F8-2CDB-A1D7-300A73436DDC}"/>
              </a:ext>
            </a:extLst>
          </p:cNvPr>
          <p:cNvSpPr txBox="1"/>
          <p:nvPr/>
        </p:nvSpPr>
        <p:spPr>
          <a:xfrm>
            <a:off x="1609366" y="1367466"/>
            <a:ext cx="1214730" cy="238362"/>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Oplysninger fra UDK</a:t>
            </a:r>
          </a:p>
        </p:txBody>
      </p:sp>
      <p:sp>
        <p:nvSpPr>
          <p:cNvPr id="23" name="Tekstfelt 22">
            <a:extLst>
              <a:ext uri="{FF2B5EF4-FFF2-40B4-BE49-F238E27FC236}">
                <a16:creationId xmlns:a16="http://schemas.microsoft.com/office/drawing/2014/main" id="{7EF62DAD-C232-82DE-5371-9D15AC4D148B}"/>
              </a:ext>
            </a:extLst>
          </p:cNvPr>
          <p:cNvSpPr txBox="1"/>
          <p:nvPr/>
        </p:nvSpPr>
        <p:spPr>
          <a:xfrm>
            <a:off x="468313" y="1347891"/>
            <a:ext cx="758783" cy="293469"/>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Bevilling</a:t>
            </a:r>
          </a:p>
        </p:txBody>
      </p:sp>
      <p:sp>
        <p:nvSpPr>
          <p:cNvPr id="26" name="Tekstfelt 25">
            <a:extLst>
              <a:ext uri="{FF2B5EF4-FFF2-40B4-BE49-F238E27FC236}">
                <a16:creationId xmlns:a16="http://schemas.microsoft.com/office/drawing/2014/main" id="{BB5886FB-1D80-44AC-E310-5484FA587233}"/>
              </a:ext>
            </a:extLst>
          </p:cNvPr>
          <p:cNvSpPr txBox="1"/>
          <p:nvPr/>
        </p:nvSpPr>
        <p:spPr>
          <a:xfrm>
            <a:off x="468313" y="1959880"/>
            <a:ext cx="758783" cy="293469"/>
          </a:xfrm>
          <a:prstGeom prst="rect">
            <a:avLst/>
          </a:prstGeom>
          <a:noFill/>
          <a:ln>
            <a:noFill/>
          </a:ln>
        </p:spPr>
        <p:txBody>
          <a:bodyPr wrap="none" rtlCol="0">
            <a:noAutofit/>
          </a:bodyPr>
          <a:lstStyle/>
          <a:p>
            <a:pPr algn="l"/>
            <a:r>
              <a:rPr lang="da-DK" sz="800" dirty="0" err="1">
                <a:latin typeface="Neue Haas Grotesk Text Pro" panose="020B0504020202020204" pitchFamily="34" charset="0"/>
                <a:cs typeface="Arial"/>
              </a:rPr>
              <a:t>Manglerbrev</a:t>
            </a:r>
            <a:endParaRPr lang="da-DK" sz="800" dirty="0">
              <a:latin typeface="Neue Haas Grotesk Text Pro" panose="020B0504020202020204" pitchFamily="34" charset="0"/>
              <a:cs typeface="Arial"/>
            </a:endParaRPr>
          </a:p>
        </p:txBody>
      </p:sp>
      <p:sp>
        <p:nvSpPr>
          <p:cNvPr id="27" name="Tekstfelt 26">
            <a:extLst>
              <a:ext uri="{FF2B5EF4-FFF2-40B4-BE49-F238E27FC236}">
                <a16:creationId xmlns:a16="http://schemas.microsoft.com/office/drawing/2014/main" id="{57677678-8F1F-3F68-4C22-C92CDA5895C3}"/>
              </a:ext>
            </a:extLst>
          </p:cNvPr>
          <p:cNvSpPr txBox="1"/>
          <p:nvPr/>
        </p:nvSpPr>
        <p:spPr>
          <a:xfrm>
            <a:off x="468313" y="2571869"/>
            <a:ext cx="758783" cy="293469"/>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Afslag</a:t>
            </a:r>
          </a:p>
        </p:txBody>
      </p:sp>
      <p:sp>
        <p:nvSpPr>
          <p:cNvPr id="29" name="Tekstfelt 28">
            <a:extLst>
              <a:ext uri="{FF2B5EF4-FFF2-40B4-BE49-F238E27FC236}">
                <a16:creationId xmlns:a16="http://schemas.microsoft.com/office/drawing/2014/main" id="{A5846978-48DC-4EDA-533A-557F327753D8}"/>
              </a:ext>
            </a:extLst>
          </p:cNvPr>
          <p:cNvSpPr txBox="1"/>
          <p:nvPr/>
        </p:nvSpPr>
        <p:spPr>
          <a:xfrm>
            <a:off x="468313" y="3183858"/>
            <a:ext cx="758783" cy="293469"/>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Agterskrivelse</a:t>
            </a:r>
          </a:p>
        </p:txBody>
      </p:sp>
      <p:pic>
        <p:nvPicPr>
          <p:cNvPr id="33" name="Grafik 32" descr="Callcenter med massiv udfyldning">
            <a:extLst>
              <a:ext uri="{FF2B5EF4-FFF2-40B4-BE49-F238E27FC236}">
                <a16:creationId xmlns:a16="http://schemas.microsoft.com/office/drawing/2014/main" id="{CC9C5986-9F68-E7D8-D3BA-73427F82DF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07779" y="1578349"/>
            <a:ext cx="309928" cy="309928"/>
          </a:xfrm>
          <a:prstGeom prst="rect">
            <a:avLst/>
          </a:prstGeom>
        </p:spPr>
      </p:pic>
      <p:pic>
        <p:nvPicPr>
          <p:cNvPr id="34" name="Grafik 33" descr="Kvinde med stok med massiv udfyldning">
            <a:extLst>
              <a:ext uri="{FF2B5EF4-FFF2-40B4-BE49-F238E27FC236}">
                <a16:creationId xmlns:a16="http://schemas.microsoft.com/office/drawing/2014/main" id="{B5051080-DC7E-4339-FF93-9B9E0FFAAF5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09366" y="2359541"/>
            <a:ext cx="368651" cy="368651"/>
          </a:xfrm>
          <a:prstGeom prst="rect">
            <a:avLst/>
          </a:prstGeom>
        </p:spPr>
      </p:pic>
      <p:pic>
        <p:nvPicPr>
          <p:cNvPr id="35" name="Grafik 34" descr="Snegl med massiv udfyldning">
            <a:extLst>
              <a:ext uri="{FF2B5EF4-FFF2-40B4-BE49-F238E27FC236}">
                <a16:creationId xmlns:a16="http://schemas.microsoft.com/office/drawing/2014/main" id="{27D47B9C-9050-1F90-7084-822C8AD0950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78017" y="2280866"/>
            <a:ext cx="337879" cy="337879"/>
          </a:xfrm>
          <a:prstGeom prst="rect">
            <a:avLst/>
          </a:prstGeom>
        </p:spPr>
      </p:pic>
      <p:pic>
        <p:nvPicPr>
          <p:cNvPr id="36" name="Picture 4" descr="Logo">
            <a:extLst>
              <a:ext uri="{FF2B5EF4-FFF2-40B4-BE49-F238E27FC236}">
                <a16:creationId xmlns:a16="http://schemas.microsoft.com/office/drawing/2014/main" id="{3F0CE6BD-FCB8-8231-62F6-8C805FD701D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81646" y="2579946"/>
            <a:ext cx="649788" cy="148246"/>
          </a:xfrm>
          <a:prstGeom prst="rect">
            <a:avLst/>
          </a:prstGeom>
          <a:noFill/>
          <a:extLst>
            <a:ext uri="{909E8E84-426E-40DD-AFC4-6F175D3DCCD1}">
              <a14:hiddenFill xmlns:a14="http://schemas.microsoft.com/office/drawing/2010/main">
                <a:solidFill>
                  <a:srgbClr val="FFFFFF"/>
                </a:solidFill>
              </a14:hiddenFill>
            </a:ext>
          </a:extLst>
        </p:spPr>
      </p:pic>
      <p:sp>
        <p:nvSpPr>
          <p:cNvPr id="37" name="Tekstfelt 36">
            <a:extLst>
              <a:ext uri="{FF2B5EF4-FFF2-40B4-BE49-F238E27FC236}">
                <a16:creationId xmlns:a16="http://schemas.microsoft.com/office/drawing/2014/main" id="{2FA4F069-27AD-88B0-B635-57702CDBA11A}"/>
              </a:ext>
            </a:extLst>
          </p:cNvPr>
          <p:cNvSpPr txBox="1"/>
          <p:nvPr/>
        </p:nvSpPr>
        <p:spPr>
          <a:xfrm>
            <a:off x="1609366" y="2040219"/>
            <a:ext cx="1214730" cy="238362"/>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Svar fra borger med hhv. </a:t>
            </a:r>
          </a:p>
          <a:p>
            <a:pPr algn="l"/>
            <a:r>
              <a:rPr lang="da-DK" sz="800" dirty="0">
                <a:latin typeface="Neue Haas Grotesk Text Pro" panose="020B0504020202020204" pitchFamily="34" charset="0"/>
                <a:cs typeface="Arial"/>
              </a:rPr>
              <a:t>fysisk og digital post</a:t>
            </a:r>
          </a:p>
        </p:txBody>
      </p:sp>
      <p:sp>
        <p:nvSpPr>
          <p:cNvPr id="38" name="Tekstfelt 37">
            <a:extLst>
              <a:ext uri="{FF2B5EF4-FFF2-40B4-BE49-F238E27FC236}">
                <a16:creationId xmlns:a16="http://schemas.microsoft.com/office/drawing/2014/main" id="{B3D4BFE1-2802-934E-070B-38C8583ED3E6}"/>
              </a:ext>
            </a:extLst>
          </p:cNvPr>
          <p:cNvSpPr txBox="1"/>
          <p:nvPr/>
        </p:nvSpPr>
        <p:spPr>
          <a:xfrm>
            <a:off x="3341560" y="1371809"/>
            <a:ext cx="1214730" cy="238362"/>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Manuel sagsbehandling</a:t>
            </a:r>
          </a:p>
        </p:txBody>
      </p:sp>
      <p:cxnSp>
        <p:nvCxnSpPr>
          <p:cNvPr id="39" name="Lige pilforbindelse 38">
            <a:extLst>
              <a:ext uri="{FF2B5EF4-FFF2-40B4-BE49-F238E27FC236}">
                <a16:creationId xmlns:a16="http://schemas.microsoft.com/office/drawing/2014/main" id="{7EFBD34F-22E1-CF5D-835F-994C54A3ADF7}"/>
              </a:ext>
            </a:extLst>
          </p:cNvPr>
          <p:cNvCxnSpPr>
            <a:cxnSpLocks/>
          </p:cNvCxnSpPr>
          <p:nvPr/>
        </p:nvCxnSpPr>
        <p:spPr bwMode="auto">
          <a:xfrm flipV="1">
            <a:off x="3758714" y="1737404"/>
            <a:ext cx="303216" cy="35"/>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40" name="Grafik 39" descr="Enkelt tandhjul med massiv udfyldning">
            <a:extLst>
              <a:ext uri="{FF2B5EF4-FFF2-40B4-BE49-F238E27FC236}">
                <a16:creationId xmlns:a16="http://schemas.microsoft.com/office/drawing/2014/main" id="{43F6DF95-F2CA-2F97-576E-B759B0B8EAE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97377" y="2112149"/>
            <a:ext cx="309929" cy="309929"/>
          </a:xfrm>
          <a:prstGeom prst="rect">
            <a:avLst/>
          </a:prstGeom>
        </p:spPr>
      </p:pic>
      <p:cxnSp>
        <p:nvCxnSpPr>
          <p:cNvPr id="41" name="Lige pilforbindelse 40">
            <a:extLst>
              <a:ext uri="{FF2B5EF4-FFF2-40B4-BE49-F238E27FC236}">
                <a16:creationId xmlns:a16="http://schemas.microsoft.com/office/drawing/2014/main" id="{86D21D70-BFA7-14E1-FD18-9D2C00BFF3A1}"/>
              </a:ext>
            </a:extLst>
          </p:cNvPr>
          <p:cNvCxnSpPr>
            <a:cxnSpLocks/>
          </p:cNvCxnSpPr>
          <p:nvPr/>
        </p:nvCxnSpPr>
        <p:spPr bwMode="auto">
          <a:xfrm flipV="1">
            <a:off x="3758714" y="2267113"/>
            <a:ext cx="386906" cy="1040"/>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sp>
        <p:nvSpPr>
          <p:cNvPr id="42" name="Tekstfelt 41">
            <a:extLst>
              <a:ext uri="{FF2B5EF4-FFF2-40B4-BE49-F238E27FC236}">
                <a16:creationId xmlns:a16="http://schemas.microsoft.com/office/drawing/2014/main" id="{E97BCE35-9BCA-F218-8FAE-256479DB47DC}"/>
              </a:ext>
            </a:extLst>
          </p:cNvPr>
          <p:cNvSpPr txBox="1"/>
          <p:nvPr/>
        </p:nvSpPr>
        <p:spPr>
          <a:xfrm>
            <a:off x="3272185" y="1971090"/>
            <a:ext cx="1214730" cy="238362"/>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Automatisk sagsbehandling</a:t>
            </a:r>
          </a:p>
        </p:txBody>
      </p:sp>
    </p:spTree>
    <p:extLst>
      <p:ext uri="{BB962C8B-B14F-4D97-AF65-F5344CB8AC3E}">
        <p14:creationId xmlns:p14="http://schemas.microsoft.com/office/powerpoint/2010/main" val="82031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3" grpId="0"/>
      <p:bldP spid="26" grpId="0"/>
      <p:bldP spid="27" grpId="0"/>
      <p:bldP spid="29" grpId="0"/>
      <p:bldP spid="37" grpId="0"/>
      <p:bldP spid="38"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9689D72-D5CD-8F6D-290A-D06BBF3530B2}"/>
              </a:ext>
            </a:extLst>
          </p:cNvPr>
          <p:cNvSpPr>
            <a:spLocks noGrp="1"/>
          </p:cNvSpPr>
          <p:nvPr>
            <p:ph type="body" sz="quarter" idx="11"/>
          </p:nvPr>
        </p:nvSpPr>
        <p:spPr/>
        <p:txBody>
          <a:bodyPr/>
          <a:lstStyle/>
          <a:p>
            <a:r>
              <a:rPr lang="da-DK" dirty="0"/>
              <a:t>helbredstillægskort</a:t>
            </a:r>
          </a:p>
        </p:txBody>
      </p:sp>
      <p:pic>
        <p:nvPicPr>
          <p:cNvPr id="7" name="Grafik 6" descr="Callcenter med massiv udfyldning">
            <a:extLst>
              <a:ext uri="{FF2B5EF4-FFF2-40B4-BE49-F238E27FC236}">
                <a16:creationId xmlns:a16="http://schemas.microsoft.com/office/drawing/2014/main" id="{D01DA222-2C3B-03E3-0119-C49BA5EE35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3943" y="2035504"/>
            <a:ext cx="421396" cy="421396"/>
          </a:xfrm>
          <a:prstGeom prst="rect">
            <a:avLst/>
          </a:prstGeom>
        </p:spPr>
      </p:pic>
      <p:pic>
        <p:nvPicPr>
          <p:cNvPr id="9" name="Grafik 8" descr="Kvinde med stok med massiv udfyldning">
            <a:extLst>
              <a:ext uri="{FF2B5EF4-FFF2-40B4-BE49-F238E27FC236}">
                <a16:creationId xmlns:a16="http://schemas.microsoft.com/office/drawing/2014/main" id="{11D84AB3-E4E3-7341-C138-5CE49A12B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269" y="1022974"/>
            <a:ext cx="368651" cy="368651"/>
          </a:xfrm>
          <a:prstGeom prst="rect">
            <a:avLst/>
          </a:prstGeom>
        </p:spPr>
      </p:pic>
      <p:pic>
        <p:nvPicPr>
          <p:cNvPr id="11" name="Grafik 10" descr="Afspil med massiv udfyldning">
            <a:extLst>
              <a:ext uri="{FF2B5EF4-FFF2-40B4-BE49-F238E27FC236}">
                <a16:creationId xmlns:a16="http://schemas.microsoft.com/office/drawing/2014/main" id="{C31A1A26-CF42-4A7B-A0AC-83B728FE10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180" y="1114817"/>
            <a:ext cx="274300" cy="274300"/>
          </a:xfrm>
          <a:prstGeom prst="rect">
            <a:avLst/>
          </a:prstGeom>
        </p:spPr>
      </p:pic>
      <p:sp>
        <p:nvSpPr>
          <p:cNvPr id="12" name="Tekstfelt 11">
            <a:extLst>
              <a:ext uri="{FF2B5EF4-FFF2-40B4-BE49-F238E27FC236}">
                <a16:creationId xmlns:a16="http://schemas.microsoft.com/office/drawing/2014/main" id="{A60CEA49-3CAD-177F-1706-518B913969D8}"/>
              </a:ext>
            </a:extLst>
          </p:cNvPr>
          <p:cNvSpPr txBox="1"/>
          <p:nvPr/>
        </p:nvSpPr>
        <p:spPr>
          <a:xfrm>
            <a:off x="475196" y="1424368"/>
            <a:ext cx="701504" cy="266333"/>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Ansøger</a:t>
            </a:r>
          </a:p>
        </p:txBody>
      </p:sp>
      <p:sp>
        <p:nvSpPr>
          <p:cNvPr id="13" name="Tekstfelt 12">
            <a:extLst>
              <a:ext uri="{FF2B5EF4-FFF2-40B4-BE49-F238E27FC236}">
                <a16:creationId xmlns:a16="http://schemas.microsoft.com/office/drawing/2014/main" id="{41B19435-7D60-E52C-FF14-7C04C6D079BE}"/>
              </a:ext>
            </a:extLst>
          </p:cNvPr>
          <p:cNvSpPr txBox="1"/>
          <p:nvPr/>
        </p:nvSpPr>
        <p:spPr>
          <a:xfrm>
            <a:off x="61112" y="2437375"/>
            <a:ext cx="1511384" cy="451035"/>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Opret bevilling og ”Ja” til ”Auto” </a:t>
            </a:r>
          </a:p>
          <a:p>
            <a:pPr algn="l"/>
            <a:r>
              <a:rPr lang="da-DK" sz="800" dirty="0">
                <a:latin typeface="Neue Haas Grotesk Text Pro" panose="020B0504020202020204" pitchFamily="34" charset="0"/>
                <a:cs typeface="Arial"/>
              </a:rPr>
              <a:t>ved angiv sagsoplysninger.</a:t>
            </a:r>
          </a:p>
          <a:p>
            <a:pPr algn="l"/>
            <a:endParaRPr lang="da-DK" sz="1000" dirty="0">
              <a:latin typeface="Neue Haas Grotesk Text Pro" panose="020B0504020202020204" pitchFamily="34" charset="0"/>
              <a:cs typeface="Arial"/>
            </a:endParaRPr>
          </a:p>
        </p:txBody>
      </p:sp>
      <p:pic>
        <p:nvPicPr>
          <p:cNvPr id="15" name="Grafik 14" descr="Enkelt tandhjul med massiv udfyldning">
            <a:extLst>
              <a:ext uri="{FF2B5EF4-FFF2-40B4-BE49-F238E27FC236}">
                <a16:creationId xmlns:a16="http://schemas.microsoft.com/office/drawing/2014/main" id="{381BB108-B0BF-DD4D-1CFC-3BD5D597AA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4303" y="3146854"/>
            <a:ext cx="451036" cy="451036"/>
          </a:xfrm>
          <a:prstGeom prst="rect">
            <a:avLst/>
          </a:prstGeom>
        </p:spPr>
      </p:pic>
      <p:sp>
        <p:nvSpPr>
          <p:cNvPr id="16" name="Tekstfelt 15">
            <a:extLst>
              <a:ext uri="{FF2B5EF4-FFF2-40B4-BE49-F238E27FC236}">
                <a16:creationId xmlns:a16="http://schemas.microsoft.com/office/drawing/2014/main" id="{FDF86F05-E4DB-6189-CC09-AC55AB4AC339}"/>
              </a:ext>
            </a:extLst>
          </p:cNvPr>
          <p:cNvSpPr txBox="1"/>
          <p:nvPr/>
        </p:nvSpPr>
        <p:spPr>
          <a:xfrm>
            <a:off x="141670" y="3645581"/>
            <a:ext cx="1661979" cy="961655"/>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KP kigger </a:t>
            </a:r>
          </a:p>
          <a:p>
            <a:pPr algn="l"/>
            <a:r>
              <a:rPr lang="da-DK" sz="800" dirty="0">
                <a:latin typeface="Neue Haas Grotesk Text Pro" panose="020B0504020202020204" pitchFamily="34" charset="0"/>
                <a:cs typeface="Arial"/>
              </a:rPr>
              <a:t>regelark igennem:</a:t>
            </a:r>
          </a:p>
          <a:p>
            <a:pPr marL="171450" indent="-171450" algn="l">
              <a:buFont typeface="Arial" panose="020B0604020202020204" pitchFamily="34" charset="0"/>
              <a:buChar char="•"/>
            </a:pPr>
            <a:r>
              <a:rPr lang="da-DK" sz="800" dirty="0">
                <a:latin typeface="Neue Haas Grotesk Text Pro" panose="020B0504020202020204" pitchFamily="34" charset="0"/>
                <a:cs typeface="Arial"/>
              </a:rPr>
              <a:t>Formue mangler</a:t>
            </a:r>
          </a:p>
          <a:p>
            <a:pPr marL="171450" indent="-171450" algn="l">
              <a:buFont typeface="Arial" panose="020B0604020202020204" pitchFamily="34" charset="0"/>
              <a:buChar char="•"/>
            </a:pPr>
            <a:r>
              <a:rPr lang="da-DK" sz="800" dirty="0">
                <a:latin typeface="Neue Haas Grotesk Text Pro" panose="020B0504020202020204" pitchFamily="34" charset="0"/>
                <a:cs typeface="Arial"/>
              </a:rPr>
              <a:t>Aktuel formue, pensionstype og/eller </a:t>
            </a:r>
          </a:p>
          <a:p>
            <a:pPr algn="l"/>
            <a:r>
              <a:rPr lang="da-DK" sz="800" dirty="0">
                <a:latin typeface="Neue Haas Grotesk Text Pro" panose="020B0504020202020204" pitchFamily="34" charset="0"/>
                <a:cs typeface="Arial"/>
              </a:rPr>
              <a:t>      tillægsprocent berettiger ikke</a:t>
            </a:r>
          </a:p>
          <a:p>
            <a:pPr marL="171450" indent="-171450" algn="l">
              <a:buFont typeface="Arial" panose="020B0604020202020204" pitchFamily="34" charset="0"/>
              <a:buChar char="•"/>
            </a:pPr>
            <a:r>
              <a:rPr lang="da-DK" sz="800" dirty="0">
                <a:latin typeface="Neue Haas Grotesk Text Pro" panose="020B0504020202020204" pitchFamily="34" charset="0"/>
                <a:cs typeface="Arial"/>
              </a:rPr>
              <a:t>Har allerede Helbredstillægskort</a:t>
            </a:r>
          </a:p>
          <a:p>
            <a:pPr marL="171450" indent="-171450">
              <a:buFont typeface="Arial" panose="020B0604020202020204" pitchFamily="34" charset="0"/>
              <a:buChar char="•"/>
            </a:pPr>
            <a:r>
              <a:rPr lang="da-DK" sz="800" dirty="0">
                <a:latin typeface="Neue Haas Grotesk Text Pro" panose="020B0504020202020204" pitchFamily="34" charset="0"/>
                <a:cs typeface="Arial"/>
              </a:rPr>
              <a:t>Alt ok?</a:t>
            </a:r>
          </a:p>
          <a:p>
            <a:pPr algn="l"/>
            <a:endParaRPr lang="da-DK" sz="1100" dirty="0">
              <a:latin typeface="Neue Haas Grotesk Text Pro" panose="020B0504020202020204" pitchFamily="34" charset="0"/>
              <a:cs typeface="Arial"/>
            </a:endParaRPr>
          </a:p>
        </p:txBody>
      </p:sp>
      <p:cxnSp>
        <p:nvCxnSpPr>
          <p:cNvPr id="18" name="Lige pilforbindelse 17">
            <a:extLst>
              <a:ext uri="{FF2B5EF4-FFF2-40B4-BE49-F238E27FC236}">
                <a16:creationId xmlns:a16="http://schemas.microsoft.com/office/drawing/2014/main" id="{23990356-B75C-4CD6-80EA-EDD563DE2C98}"/>
              </a:ext>
            </a:extLst>
          </p:cNvPr>
          <p:cNvCxnSpPr>
            <a:cxnSpLocks/>
            <a:stCxn id="12" idx="2"/>
            <a:endCxn id="7" idx="0"/>
          </p:cNvCxnSpPr>
          <p:nvPr/>
        </p:nvCxnSpPr>
        <p:spPr bwMode="auto">
          <a:xfrm flipH="1">
            <a:off x="824641" y="1690701"/>
            <a:ext cx="1307" cy="344803"/>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22" name="Lige pilforbindelse 21">
            <a:extLst>
              <a:ext uri="{FF2B5EF4-FFF2-40B4-BE49-F238E27FC236}">
                <a16:creationId xmlns:a16="http://schemas.microsoft.com/office/drawing/2014/main" id="{43008FEE-F791-86BB-2CE5-8D5E962C3EAC}"/>
              </a:ext>
            </a:extLst>
          </p:cNvPr>
          <p:cNvCxnSpPr>
            <a:cxnSpLocks/>
            <a:stCxn id="13" idx="2"/>
            <a:endCxn id="15" idx="0"/>
          </p:cNvCxnSpPr>
          <p:nvPr/>
        </p:nvCxnSpPr>
        <p:spPr bwMode="auto">
          <a:xfrm flipH="1">
            <a:off x="809821" y="2888410"/>
            <a:ext cx="6983" cy="258444"/>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grpSp>
        <p:nvGrpSpPr>
          <p:cNvPr id="27" name="Gruppe 26">
            <a:extLst>
              <a:ext uri="{FF2B5EF4-FFF2-40B4-BE49-F238E27FC236}">
                <a16:creationId xmlns:a16="http://schemas.microsoft.com/office/drawing/2014/main" id="{A23A6322-784A-7C5C-6286-3F878F38CF13}"/>
              </a:ext>
            </a:extLst>
          </p:cNvPr>
          <p:cNvGrpSpPr/>
          <p:nvPr/>
        </p:nvGrpSpPr>
        <p:grpSpPr>
          <a:xfrm>
            <a:off x="2397693" y="4106259"/>
            <a:ext cx="497629" cy="492497"/>
            <a:chOff x="4723151" y="1387940"/>
            <a:chExt cx="914400" cy="914400"/>
          </a:xfrm>
        </p:grpSpPr>
        <p:pic>
          <p:nvPicPr>
            <p:cNvPr id="28" name="Grafik 27" descr="Konvolut kontur">
              <a:extLst>
                <a:ext uri="{FF2B5EF4-FFF2-40B4-BE49-F238E27FC236}">
                  <a16:creationId xmlns:a16="http://schemas.microsoft.com/office/drawing/2014/main" id="{A7FD5680-3F61-4290-5C86-B4188BC82B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23151" y="1387940"/>
              <a:ext cx="914400" cy="914400"/>
            </a:xfrm>
            <a:prstGeom prst="rect">
              <a:avLst/>
            </a:prstGeom>
          </p:spPr>
        </p:pic>
        <p:pic>
          <p:nvPicPr>
            <p:cNvPr id="29" name="Grafik 28" descr="Luk med massiv udfyldning">
              <a:extLst>
                <a:ext uri="{FF2B5EF4-FFF2-40B4-BE49-F238E27FC236}">
                  <a16:creationId xmlns:a16="http://schemas.microsoft.com/office/drawing/2014/main" id="{7A92963A-8E2C-DE62-814B-1941FE7A27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61920" y="1720661"/>
              <a:ext cx="248958" cy="248958"/>
            </a:xfrm>
            <a:prstGeom prst="rect">
              <a:avLst/>
            </a:prstGeom>
          </p:spPr>
        </p:pic>
      </p:grpSp>
      <p:cxnSp>
        <p:nvCxnSpPr>
          <p:cNvPr id="80" name="Forbindelse: vinklet 79">
            <a:extLst>
              <a:ext uri="{FF2B5EF4-FFF2-40B4-BE49-F238E27FC236}">
                <a16:creationId xmlns:a16="http://schemas.microsoft.com/office/drawing/2014/main" id="{8809E37F-77AB-1B62-CB63-A310C3616C78}"/>
              </a:ext>
            </a:extLst>
          </p:cNvPr>
          <p:cNvCxnSpPr>
            <a:cxnSpLocks/>
            <a:endCxn id="56" idx="2"/>
          </p:cNvCxnSpPr>
          <p:nvPr/>
        </p:nvCxnSpPr>
        <p:spPr bwMode="auto">
          <a:xfrm rot="5400000" flipH="1" flipV="1">
            <a:off x="1173149" y="3612541"/>
            <a:ext cx="460618" cy="324247"/>
          </a:xfrm>
          <a:prstGeom prst="bentConnector3">
            <a:avLst>
              <a:gd name="adj1" fmla="val -1900"/>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87" name="Lige pilforbindelse 86">
            <a:extLst>
              <a:ext uri="{FF2B5EF4-FFF2-40B4-BE49-F238E27FC236}">
                <a16:creationId xmlns:a16="http://schemas.microsoft.com/office/drawing/2014/main" id="{09207E38-D4CF-6CAE-E73D-F0324DD61AE2}"/>
              </a:ext>
            </a:extLst>
          </p:cNvPr>
          <p:cNvCxnSpPr>
            <a:cxnSpLocks/>
            <a:stCxn id="56" idx="3"/>
            <a:endCxn id="85" idx="1"/>
          </p:cNvCxnSpPr>
          <p:nvPr/>
        </p:nvCxnSpPr>
        <p:spPr bwMode="auto">
          <a:xfrm>
            <a:off x="1765987" y="3343950"/>
            <a:ext cx="914862" cy="8956"/>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pic>
        <p:nvPicPr>
          <p:cNvPr id="91" name="Grafik 90" descr="Oplysninger med massiv udfyldning">
            <a:extLst>
              <a:ext uri="{FF2B5EF4-FFF2-40B4-BE49-F238E27FC236}">
                <a16:creationId xmlns:a16="http://schemas.microsoft.com/office/drawing/2014/main" id="{24C0E448-B531-B2E4-45ED-C05DE1C90B7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49179" y="3137342"/>
            <a:ext cx="442659" cy="442659"/>
          </a:xfrm>
          <a:prstGeom prst="rect">
            <a:avLst/>
          </a:prstGeom>
        </p:spPr>
      </p:pic>
      <p:sp>
        <p:nvSpPr>
          <p:cNvPr id="92" name="Tekstfelt 91">
            <a:extLst>
              <a:ext uri="{FF2B5EF4-FFF2-40B4-BE49-F238E27FC236}">
                <a16:creationId xmlns:a16="http://schemas.microsoft.com/office/drawing/2014/main" id="{55AC1141-45D8-9AC5-05F1-F88B5B1E76EB}"/>
              </a:ext>
            </a:extLst>
          </p:cNvPr>
          <p:cNvSpPr txBox="1"/>
          <p:nvPr/>
        </p:nvSpPr>
        <p:spPr>
          <a:xfrm>
            <a:off x="3969599" y="3494668"/>
            <a:ext cx="468199" cy="285461"/>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UDK</a:t>
            </a:r>
          </a:p>
        </p:txBody>
      </p:sp>
      <p:cxnSp>
        <p:nvCxnSpPr>
          <p:cNvPr id="93" name="Lige pilforbindelse 92">
            <a:extLst>
              <a:ext uri="{FF2B5EF4-FFF2-40B4-BE49-F238E27FC236}">
                <a16:creationId xmlns:a16="http://schemas.microsoft.com/office/drawing/2014/main" id="{FA3AE3B2-1E53-E967-6F69-20DCE9340403}"/>
              </a:ext>
            </a:extLst>
          </p:cNvPr>
          <p:cNvCxnSpPr>
            <a:cxnSpLocks/>
            <a:stCxn id="85" idx="3"/>
            <a:endCxn id="91" idx="1"/>
          </p:cNvCxnSpPr>
          <p:nvPr/>
        </p:nvCxnSpPr>
        <p:spPr bwMode="auto">
          <a:xfrm>
            <a:off x="3174438" y="3352906"/>
            <a:ext cx="774741" cy="5766"/>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02" name="Lige pilforbindelse 101">
            <a:extLst>
              <a:ext uri="{FF2B5EF4-FFF2-40B4-BE49-F238E27FC236}">
                <a16:creationId xmlns:a16="http://schemas.microsoft.com/office/drawing/2014/main" id="{1235DBF3-216D-E92B-9ACC-969E5BF06652}"/>
              </a:ext>
            </a:extLst>
          </p:cNvPr>
          <p:cNvCxnSpPr>
            <a:cxnSpLocks/>
            <a:stCxn id="91" idx="3"/>
          </p:cNvCxnSpPr>
          <p:nvPr/>
        </p:nvCxnSpPr>
        <p:spPr bwMode="auto">
          <a:xfrm>
            <a:off x="4391838" y="3358672"/>
            <a:ext cx="390467" cy="12869"/>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grpSp>
        <p:nvGrpSpPr>
          <p:cNvPr id="106" name="Gruppe 105">
            <a:extLst>
              <a:ext uri="{FF2B5EF4-FFF2-40B4-BE49-F238E27FC236}">
                <a16:creationId xmlns:a16="http://schemas.microsoft.com/office/drawing/2014/main" id="{1611FCE4-AAB1-41F9-FA70-AEBA89824650}"/>
              </a:ext>
            </a:extLst>
          </p:cNvPr>
          <p:cNvGrpSpPr/>
          <p:nvPr/>
        </p:nvGrpSpPr>
        <p:grpSpPr>
          <a:xfrm>
            <a:off x="3920940" y="1715621"/>
            <a:ext cx="492497" cy="492497"/>
            <a:chOff x="1246734" y="3060188"/>
            <a:chExt cx="914400" cy="914400"/>
          </a:xfrm>
        </p:grpSpPr>
        <p:pic>
          <p:nvPicPr>
            <p:cNvPr id="107" name="Grafik 106" descr="Konvolut kontur">
              <a:extLst>
                <a:ext uri="{FF2B5EF4-FFF2-40B4-BE49-F238E27FC236}">
                  <a16:creationId xmlns:a16="http://schemas.microsoft.com/office/drawing/2014/main" id="{41963851-15B0-AFBD-96D3-F8BB5F050C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46734" y="3060188"/>
              <a:ext cx="914400" cy="914400"/>
            </a:xfrm>
            <a:prstGeom prst="rect">
              <a:avLst/>
            </a:prstGeom>
          </p:spPr>
        </p:pic>
        <p:pic>
          <p:nvPicPr>
            <p:cNvPr id="108" name="Grafik 107" descr="Udråbstegn med massiv udfyldning">
              <a:extLst>
                <a:ext uri="{FF2B5EF4-FFF2-40B4-BE49-F238E27FC236}">
                  <a16:creationId xmlns:a16="http://schemas.microsoft.com/office/drawing/2014/main" id="{711D930C-D3E3-C3B7-B282-A7793CA66A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33072" y="3371460"/>
              <a:ext cx="291857" cy="291857"/>
            </a:xfrm>
            <a:prstGeom prst="rect">
              <a:avLst/>
            </a:prstGeom>
          </p:spPr>
        </p:pic>
      </p:grpSp>
      <p:cxnSp>
        <p:nvCxnSpPr>
          <p:cNvPr id="109" name="Lige pilforbindelse 108">
            <a:extLst>
              <a:ext uri="{FF2B5EF4-FFF2-40B4-BE49-F238E27FC236}">
                <a16:creationId xmlns:a16="http://schemas.microsoft.com/office/drawing/2014/main" id="{855F17C9-9F92-0F20-70E0-75843DB45182}"/>
              </a:ext>
            </a:extLst>
          </p:cNvPr>
          <p:cNvCxnSpPr>
            <a:cxnSpLocks/>
            <a:stCxn id="91" idx="0"/>
            <a:endCxn id="107" idx="2"/>
          </p:cNvCxnSpPr>
          <p:nvPr/>
        </p:nvCxnSpPr>
        <p:spPr bwMode="auto">
          <a:xfrm flipH="1" flipV="1">
            <a:off x="4167189" y="2208118"/>
            <a:ext cx="3320" cy="929224"/>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14" name="Lige pilforbindelse 113">
            <a:extLst>
              <a:ext uri="{FF2B5EF4-FFF2-40B4-BE49-F238E27FC236}">
                <a16:creationId xmlns:a16="http://schemas.microsoft.com/office/drawing/2014/main" id="{128F521F-276D-4A37-EE29-BA3E737506F2}"/>
              </a:ext>
            </a:extLst>
          </p:cNvPr>
          <p:cNvCxnSpPr>
            <a:cxnSpLocks/>
            <a:stCxn id="107" idx="0"/>
          </p:cNvCxnSpPr>
          <p:nvPr/>
        </p:nvCxnSpPr>
        <p:spPr bwMode="auto">
          <a:xfrm flipV="1">
            <a:off x="4167189" y="1550243"/>
            <a:ext cx="2865" cy="165378"/>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28" name="Forbindelse: vinklet 127">
            <a:extLst>
              <a:ext uri="{FF2B5EF4-FFF2-40B4-BE49-F238E27FC236}">
                <a16:creationId xmlns:a16="http://schemas.microsoft.com/office/drawing/2014/main" id="{558338B3-DC8E-582D-E0CE-D0516DCD4181}"/>
              </a:ext>
            </a:extLst>
          </p:cNvPr>
          <p:cNvCxnSpPr>
            <a:cxnSpLocks/>
            <a:stCxn id="107" idx="3"/>
          </p:cNvCxnSpPr>
          <p:nvPr/>
        </p:nvCxnSpPr>
        <p:spPr bwMode="auto">
          <a:xfrm flipH="1">
            <a:off x="4349015" y="1961870"/>
            <a:ext cx="64422" cy="1191844"/>
          </a:xfrm>
          <a:prstGeom prst="bentConnector4">
            <a:avLst>
              <a:gd name="adj1" fmla="val -354848"/>
              <a:gd name="adj2" fmla="val 6033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42" name="Forbindelse: vinklet 141">
            <a:extLst>
              <a:ext uri="{FF2B5EF4-FFF2-40B4-BE49-F238E27FC236}">
                <a16:creationId xmlns:a16="http://schemas.microsoft.com/office/drawing/2014/main" id="{CECED975-84E0-903C-98D0-EF561155860C}"/>
              </a:ext>
            </a:extLst>
          </p:cNvPr>
          <p:cNvCxnSpPr>
            <a:cxnSpLocks/>
            <a:stCxn id="85" idx="0"/>
            <a:endCxn id="107" idx="1"/>
          </p:cNvCxnSpPr>
          <p:nvPr/>
        </p:nvCxnSpPr>
        <p:spPr bwMode="auto">
          <a:xfrm rot="5400000" flipH="1" flipV="1">
            <a:off x="2852172" y="2037343"/>
            <a:ext cx="1144241" cy="993296"/>
          </a:xfrm>
          <a:prstGeom prst="bentConnector2">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sp>
        <p:nvSpPr>
          <p:cNvPr id="145" name="Tekstfelt 144">
            <a:extLst>
              <a:ext uri="{FF2B5EF4-FFF2-40B4-BE49-F238E27FC236}">
                <a16:creationId xmlns:a16="http://schemas.microsoft.com/office/drawing/2014/main" id="{CE27B60A-6DA5-05BE-91BA-39B8E7694F75}"/>
              </a:ext>
            </a:extLst>
          </p:cNvPr>
          <p:cNvSpPr txBox="1"/>
          <p:nvPr/>
        </p:nvSpPr>
        <p:spPr>
          <a:xfrm>
            <a:off x="3575937" y="2554336"/>
            <a:ext cx="580278" cy="404343"/>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Ikke </a:t>
            </a:r>
          </a:p>
          <a:p>
            <a:pPr algn="l"/>
            <a:r>
              <a:rPr lang="da-DK" sz="800" dirty="0">
                <a:latin typeface="Neue Haas Grotesk Text Pro" panose="020B0504020202020204" pitchFamily="34" charset="0"/>
                <a:cs typeface="Arial"/>
              </a:rPr>
              <a:t>berettiget</a:t>
            </a:r>
          </a:p>
        </p:txBody>
      </p:sp>
      <p:sp>
        <p:nvSpPr>
          <p:cNvPr id="152" name="Tekstfelt 151">
            <a:extLst>
              <a:ext uri="{FF2B5EF4-FFF2-40B4-BE49-F238E27FC236}">
                <a16:creationId xmlns:a16="http://schemas.microsoft.com/office/drawing/2014/main" id="{7274B50D-5FC2-6B93-0CD9-41DBD9F8F09F}"/>
              </a:ext>
            </a:extLst>
          </p:cNvPr>
          <p:cNvSpPr txBox="1"/>
          <p:nvPr/>
        </p:nvSpPr>
        <p:spPr>
          <a:xfrm>
            <a:off x="2917137" y="1934778"/>
            <a:ext cx="758783" cy="293469"/>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Frist udløber</a:t>
            </a:r>
          </a:p>
        </p:txBody>
      </p:sp>
      <p:cxnSp>
        <p:nvCxnSpPr>
          <p:cNvPr id="153" name="Forbindelse: vinklet 152">
            <a:extLst>
              <a:ext uri="{FF2B5EF4-FFF2-40B4-BE49-F238E27FC236}">
                <a16:creationId xmlns:a16="http://schemas.microsoft.com/office/drawing/2014/main" id="{0DEEBBB8-FA56-A5BD-CCB4-EF2C52C115A3}"/>
              </a:ext>
            </a:extLst>
          </p:cNvPr>
          <p:cNvCxnSpPr>
            <a:cxnSpLocks/>
          </p:cNvCxnSpPr>
          <p:nvPr/>
        </p:nvCxnSpPr>
        <p:spPr bwMode="auto">
          <a:xfrm rot="5400000" flipH="1" flipV="1">
            <a:off x="1896756" y="2021994"/>
            <a:ext cx="2151932" cy="1874490"/>
          </a:xfrm>
          <a:prstGeom prst="bentConnector3">
            <a:avLst>
              <a:gd name="adj1" fmla="val 9999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2" name="Forbindelse: vinklet 1">
            <a:extLst>
              <a:ext uri="{FF2B5EF4-FFF2-40B4-BE49-F238E27FC236}">
                <a16:creationId xmlns:a16="http://schemas.microsoft.com/office/drawing/2014/main" id="{5AADD9AD-B45E-046D-FA80-166572805505}"/>
              </a:ext>
            </a:extLst>
          </p:cNvPr>
          <p:cNvCxnSpPr>
            <a:cxnSpLocks/>
          </p:cNvCxnSpPr>
          <p:nvPr/>
        </p:nvCxnSpPr>
        <p:spPr bwMode="auto">
          <a:xfrm flipV="1">
            <a:off x="670712" y="3636523"/>
            <a:ext cx="4360169" cy="914191"/>
          </a:xfrm>
          <a:prstGeom prst="bentConnector3">
            <a:avLst>
              <a:gd name="adj1" fmla="val 100030"/>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grpSp>
        <p:nvGrpSpPr>
          <p:cNvPr id="5" name="Gruppe 4">
            <a:extLst>
              <a:ext uri="{FF2B5EF4-FFF2-40B4-BE49-F238E27FC236}">
                <a16:creationId xmlns:a16="http://schemas.microsoft.com/office/drawing/2014/main" id="{CF7809E6-6811-C87D-222A-6BFBA93B256F}"/>
              </a:ext>
            </a:extLst>
          </p:cNvPr>
          <p:cNvGrpSpPr/>
          <p:nvPr/>
        </p:nvGrpSpPr>
        <p:grpSpPr>
          <a:xfrm>
            <a:off x="4774443" y="3127890"/>
            <a:ext cx="501135" cy="501135"/>
            <a:chOff x="2520156" y="892793"/>
            <a:chExt cx="914400" cy="914400"/>
          </a:xfrm>
        </p:grpSpPr>
        <p:pic>
          <p:nvPicPr>
            <p:cNvPr id="6" name="Grafik 5" descr="Konvolut kontur">
              <a:extLst>
                <a:ext uri="{FF2B5EF4-FFF2-40B4-BE49-F238E27FC236}">
                  <a16:creationId xmlns:a16="http://schemas.microsoft.com/office/drawing/2014/main" id="{42A4742A-0940-0717-4E1B-362A9605DA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20156" y="892793"/>
              <a:ext cx="914400" cy="914400"/>
            </a:xfrm>
            <a:prstGeom prst="rect">
              <a:avLst/>
            </a:prstGeom>
          </p:spPr>
        </p:pic>
        <p:pic>
          <p:nvPicPr>
            <p:cNvPr id="8" name="Grafik 7" descr="Afkrydsning med massiv udfyldning">
              <a:extLst>
                <a:ext uri="{FF2B5EF4-FFF2-40B4-BE49-F238E27FC236}">
                  <a16:creationId xmlns:a16="http://schemas.microsoft.com/office/drawing/2014/main" id="{EF98E44F-8834-2F79-3808-6A1B02E2660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52698" y="1227291"/>
              <a:ext cx="245404" cy="245404"/>
            </a:xfrm>
            <a:prstGeom prst="rect">
              <a:avLst/>
            </a:prstGeom>
          </p:spPr>
        </p:pic>
      </p:grpSp>
      <p:cxnSp>
        <p:nvCxnSpPr>
          <p:cNvPr id="10" name="Lige pilforbindelse 9">
            <a:extLst>
              <a:ext uri="{FF2B5EF4-FFF2-40B4-BE49-F238E27FC236}">
                <a16:creationId xmlns:a16="http://schemas.microsoft.com/office/drawing/2014/main" id="{BD8AC17C-7EFD-196E-1ABC-3D633CACCEB7}"/>
              </a:ext>
            </a:extLst>
          </p:cNvPr>
          <p:cNvCxnSpPr>
            <a:cxnSpLocks/>
            <a:endCxn id="28" idx="1"/>
          </p:cNvCxnSpPr>
          <p:nvPr/>
        </p:nvCxnSpPr>
        <p:spPr bwMode="auto">
          <a:xfrm>
            <a:off x="2035477" y="4352508"/>
            <a:ext cx="362216" cy="0"/>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pic>
        <p:nvPicPr>
          <p:cNvPr id="56" name="Grafik 55" descr="Timeglas 90% med massiv udfyldning">
            <a:extLst>
              <a:ext uri="{FF2B5EF4-FFF2-40B4-BE49-F238E27FC236}">
                <a16:creationId xmlns:a16="http://schemas.microsoft.com/office/drawing/2014/main" id="{761A6C90-4065-9C32-3221-F29993F5526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65176" y="3143544"/>
            <a:ext cx="400811" cy="400811"/>
          </a:xfrm>
          <a:prstGeom prst="rect">
            <a:avLst/>
          </a:prstGeom>
        </p:spPr>
      </p:pic>
      <p:grpSp>
        <p:nvGrpSpPr>
          <p:cNvPr id="84" name="Gruppe 83">
            <a:extLst>
              <a:ext uri="{FF2B5EF4-FFF2-40B4-BE49-F238E27FC236}">
                <a16:creationId xmlns:a16="http://schemas.microsoft.com/office/drawing/2014/main" id="{E44C3849-38ED-6740-0D92-59924E00C7DA}"/>
              </a:ext>
            </a:extLst>
          </p:cNvPr>
          <p:cNvGrpSpPr/>
          <p:nvPr/>
        </p:nvGrpSpPr>
        <p:grpSpPr>
          <a:xfrm>
            <a:off x="2680849" y="3106111"/>
            <a:ext cx="493589" cy="493589"/>
            <a:chOff x="6425406" y="2064780"/>
            <a:chExt cx="914400" cy="914400"/>
          </a:xfrm>
        </p:grpSpPr>
        <p:pic>
          <p:nvPicPr>
            <p:cNvPr id="85" name="Grafik 84" descr="Konvolut kontur">
              <a:extLst>
                <a:ext uri="{FF2B5EF4-FFF2-40B4-BE49-F238E27FC236}">
                  <a16:creationId xmlns:a16="http://schemas.microsoft.com/office/drawing/2014/main" id="{291F51EE-820A-6A40-CA11-C83DFAB99D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5406" y="2064780"/>
              <a:ext cx="914400" cy="914400"/>
            </a:xfrm>
            <a:prstGeom prst="rect">
              <a:avLst/>
            </a:prstGeom>
          </p:spPr>
        </p:pic>
        <p:pic>
          <p:nvPicPr>
            <p:cNvPr id="86" name="Grafik 85" descr="Spørgsmålstegn med massiv udfyldning">
              <a:extLst>
                <a:ext uri="{FF2B5EF4-FFF2-40B4-BE49-F238E27FC236}">
                  <a16:creationId xmlns:a16="http://schemas.microsoft.com/office/drawing/2014/main" id="{FB7B142F-E484-C10D-F913-2003C76BEA7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033641" y="2410394"/>
              <a:ext cx="223173" cy="223173"/>
            </a:xfrm>
            <a:prstGeom prst="rect">
              <a:avLst/>
            </a:prstGeom>
          </p:spPr>
        </p:pic>
      </p:grpSp>
      <p:grpSp>
        <p:nvGrpSpPr>
          <p:cNvPr id="178" name="Gruppe 177">
            <a:extLst>
              <a:ext uri="{FF2B5EF4-FFF2-40B4-BE49-F238E27FC236}">
                <a16:creationId xmlns:a16="http://schemas.microsoft.com/office/drawing/2014/main" id="{59B5A469-8FAD-47EE-64A5-018C09745C84}"/>
              </a:ext>
            </a:extLst>
          </p:cNvPr>
          <p:cNvGrpSpPr/>
          <p:nvPr/>
        </p:nvGrpSpPr>
        <p:grpSpPr>
          <a:xfrm>
            <a:off x="3052981" y="4091094"/>
            <a:ext cx="510491" cy="451291"/>
            <a:chOff x="5410143" y="3622419"/>
            <a:chExt cx="914400" cy="914400"/>
          </a:xfrm>
        </p:grpSpPr>
        <p:pic>
          <p:nvPicPr>
            <p:cNvPr id="179" name="Grafik 178" descr="Mappe med massiv udfyldning">
              <a:extLst>
                <a:ext uri="{FF2B5EF4-FFF2-40B4-BE49-F238E27FC236}">
                  <a16:creationId xmlns:a16="http://schemas.microsoft.com/office/drawing/2014/main" id="{B830FA87-7D3A-8048-60E4-2D578F7CCE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410143" y="3622419"/>
              <a:ext cx="914400" cy="914400"/>
            </a:xfrm>
            <a:prstGeom prst="rect">
              <a:avLst/>
            </a:prstGeom>
          </p:spPr>
        </p:pic>
        <p:sp>
          <p:nvSpPr>
            <p:cNvPr id="180" name="Tekstfelt 179">
              <a:extLst>
                <a:ext uri="{FF2B5EF4-FFF2-40B4-BE49-F238E27FC236}">
                  <a16:creationId xmlns:a16="http://schemas.microsoft.com/office/drawing/2014/main" id="{84A0398D-50DC-2F5A-15D4-70F98A18EC18}"/>
                </a:ext>
              </a:extLst>
            </p:cNvPr>
            <p:cNvSpPr txBox="1"/>
            <p:nvPr/>
          </p:nvSpPr>
          <p:spPr>
            <a:xfrm>
              <a:off x="5440623" y="4008120"/>
              <a:ext cx="883920" cy="297180"/>
            </a:xfrm>
            <a:prstGeom prst="rect">
              <a:avLst/>
            </a:prstGeom>
            <a:noFill/>
            <a:ln>
              <a:noFill/>
            </a:ln>
          </p:spPr>
          <p:txBody>
            <a:bodyPr wrap="none" rtlCol="0">
              <a:noAutofit/>
            </a:bodyPr>
            <a:lstStyle/>
            <a:p>
              <a:pPr algn="l"/>
              <a:r>
                <a:rPr lang="da-DK" sz="400" dirty="0">
                  <a:solidFill>
                    <a:schemeClr val="bg1"/>
                  </a:solidFill>
                  <a:latin typeface="Neue Haas Grotesk Text Pro" panose="020B0504020202020204" pitchFamily="34" charset="0"/>
                  <a:cs typeface="Arial"/>
                </a:rPr>
                <a:t>Sag lukker</a:t>
              </a:r>
            </a:p>
          </p:txBody>
        </p:sp>
      </p:grpSp>
      <p:cxnSp>
        <p:nvCxnSpPr>
          <p:cNvPr id="181" name="Lige pilforbindelse 180">
            <a:extLst>
              <a:ext uri="{FF2B5EF4-FFF2-40B4-BE49-F238E27FC236}">
                <a16:creationId xmlns:a16="http://schemas.microsoft.com/office/drawing/2014/main" id="{3087BEE8-9C73-E35E-216C-A9A287265C95}"/>
              </a:ext>
            </a:extLst>
          </p:cNvPr>
          <p:cNvCxnSpPr>
            <a:cxnSpLocks/>
            <a:stCxn id="28" idx="3"/>
            <a:endCxn id="180" idx="1"/>
          </p:cNvCxnSpPr>
          <p:nvPr/>
        </p:nvCxnSpPr>
        <p:spPr bwMode="auto">
          <a:xfrm>
            <a:off x="2895322" y="4352508"/>
            <a:ext cx="174675" cy="2279"/>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grpSp>
        <p:nvGrpSpPr>
          <p:cNvPr id="32" name="Gruppe 31">
            <a:extLst>
              <a:ext uri="{FF2B5EF4-FFF2-40B4-BE49-F238E27FC236}">
                <a16:creationId xmlns:a16="http://schemas.microsoft.com/office/drawing/2014/main" id="{3BC44C5A-FE8B-8AAE-B68E-B301DAEDFB18}"/>
              </a:ext>
            </a:extLst>
          </p:cNvPr>
          <p:cNvGrpSpPr/>
          <p:nvPr/>
        </p:nvGrpSpPr>
        <p:grpSpPr>
          <a:xfrm>
            <a:off x="3932708" y="1182789"/>
            <a:ext cx="510491" cy="451291"/>
            <a:chOff x="5410143" y="3622419"/>
            <a:chExt cx="914400" cy="914400"/>
          </a:xfrm>
        </p:grpSpPr>
        <p:pic>
          <p:nvPicPr>
            <p:cNvPr id="33" name="Grafik 32" descr="Mappe med massiv udfyldning">
              <a:extLst>
                <a:ext uri="{FF2B5EF4-FFF2-40B4-BE49-F238E27FC236}">
                  <a16:creationId xmlns:a16="http://schemas.microsoft.com/office/drawing/2014/main" id="{FDCC907C-22F6-16C7-9D93-A27D686D102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410143" y="3622419"/>
              <a:ext cx="914400" cy="914400"/>
            </a:xfrm>
            <a:prstGeom prst="rect">
              <a:avLst/>
            </a:prstGeom>
          </p:spPr>
        </p:pic>
        <p:sp>
          <p:nvSpPr>
            <p:cNvPr id="34" name="Tekstfelt 33">
              <a:extLst>
                <a:ext uri="{FF2B5EF4-FFF2-40B4-BE49-F238E27FC236}">
                  <a16:creationId xmlns:a16="http://schemas.microsoft.com/office/drawing/2014/main" id="{C75510E4-18B5-FAC7-28DE-CAC45C0D8E49}"/>
                </a:ext>
              </a:extLst>
            </p:cNvPr>
            <p:cNvSpPr txBox="1"/>
            <p:nvPr/>
          </p:nvSpPr>
          <p:spPr>
            <a:xfrm>
              <a:off x="5440623" y="4008120"/>
              <a:ext cx="883920" cy="297180"/>
            </a:xfrm>
            <a:prstGeom prst="rect">
              <a:avLst/>
            </a:prstGeom>
            <a:noFill/>
            <a:ln>
              <a:noFill/>
            </a:ln>
          </p:spPr>
          <p:txBody>
            <a:bodyPr wrap="none" rtlCol="0">
              <a:noAutofit/>
            </a:bodyPr>
            <a:lstStyle/>
            <a:p>
              <a:pPr algn="l"/>
              <a:r>
                <a:rPr lang="da-DK" sz="400" dirty="0">
                  <a:solidFill>
                    <a:schemeClr val="bg1"/>
                  </a:solidFill>
                  <a:latin typeface="Neue Haas Grotesk Text Pro" panose="020B0504020202020204" pitchFamily="34" charset="0"/>
                  <a:cs typeface="Arial"/>
                </a:rPr>
                <a:t>Sag lukker</a:t>
              </a:r>
            </a:p>
          </p:txBody>
        </p:sp>
      </p:grpSp>
    </p:spTree>
    <p:extLst>
      <p:ext uri="{BB962C8B-B14F-4D97-AF65-F5344CB8AC3E}">
        <p14:creationId xmlns:p14="http://schemas.microsoft.com/office/powerpoint/2010/main" val="46376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7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92" grpId="0"/>
      <p:bldP spid="145" grpId="0"/>
      <p:bldP spid="15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9689D72-D5CD-8F6D-290A-D06BBF3530B2}"/>
              </a:ext>
            </a:extLst>
          </p:cNvPr>
          <p:cNvSpPr>
            <a:spLocks noGrp="1"/>
          </p:cNvSpPr>
          <p:nvPr>
            <p:ph type="body" sz="quarter" idx="11"/>
          </p:nvPr>
        </p:nvSpPr>
        <p:spPr/>
        <p:txBody>
          <a:bodyPr/>
          <a:lstStyle/>
          <a:p>
            <a:r>
              <a:rPr lang="da-DK" dirty="0"/>
              <a:t>Udvidet helbredstillæg</a:t>
            </a:r>
          </a:p>
        </p:txBody>
      </p:sp>
      <p:pic>
        <p:nvPicPr>
          <p:cNvPr id="7" name="Grafik 6" descr="Callcenter med massiv udfyldning">
            <a:extLst>
              <a:ext uri="{FF2B5EF4-FFF2-40B4-BE49-F238E27FC236}">
                <a16:creationId xmlns:a16="http://schemas.microsoft.com/office/drawing/2014/main" id="{D01DA222-2C3B-03E3-0119-C49BA5EE35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3943" y="2038900"/>
            <a:ext cx="421396" cy="421396"/>
          </a:xfrm>
          <a:prstGeom prst="rect">
            <a:avLst/>
          </a:prstGeom>
        </p:spPr>
      </p:pic>
      <p:pic>
        <p:nvPicPr>
          <p:cNvPr id="9" name="Grafik 8" descr="Kvinde med stok med massiv udfyldning">
            <a:extLst>
              <a:ext uri="{FF2B5EF4-FFF2-40B4-BE49-F238E27FC236}">
                <a16:creationId xmlns:a16="http://schemas.microsoft.com/office/drawing/2014/main" id="{11D84AB3-E4E3-7341-C138-5CE49A12B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269" y="1026370"/>
            <a:ext cx="368651" cy="368651"/>
          </a:xfrm>
          <a:prstGeom prst="rect">
            <a:avLst/>
          </a:prstGeom>
        </p:spPr>
      </p:pic>
      <p:pic>
        <p:nvPicPr>
          <p:cNvPr id="11" name="Grafik 10" descr="Afspil med massiv udfyldning">
            <a:extLst>
              <a:ext uri="{FF2B5EF4-FFF2-40B4-BE49-F238E27FC236}">
                <a16:creationId xmlns:a16="http://schemas.microsoft.com/office/drawing/2014/main" id="{C31A1A26-CF42-4A7B-A0AC-83B728FE10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180" y="1118213"/>
            <a:ext cx="274300" cy="274300"/>
          </a:xfrm>
          <a:prstGeom prst="rect">
            <a:avLst/>
          </a:prstGeom>
        </p:spPr>
      </p:pic>
      <p:sp>
        <p:nvSpPr>
          <p:cNvPr id="12" name="Tekstfelt 11">
            <a:extLst>
              <a:ext uri="{FF2B5EF4-FFF2-40B4-BE49-F238E27FC236}">
                <a16:creationId xmlns:a16="http://schemas.microsoft.com/office/drawing/2014/main" id="{A60CEA49-3CAD-177F-1706-518B913969D8}"/>
              </a:ext>
            </a:extLst>
          </p:cNvPr>
          <p:cNvSpPr txBox="1"/>
          <p:nvPr/>
        </p:nvSpPr>
        <p:spPr>
          <a:xfrm>
            <a:off x="475196" y="1427764"/>
            <a:ext cx="701504" cy="266333"/>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Ansøger</a:t>
            </a:r>
          </a:p>
        </p:txBody>
      </p:sp>
      <p:sp>
        <p:nvSpPr>
          <p:cNvPr id="13" name="Tekstfelt 12">
            <a:extLst>
              <a:ext uri="{FF2B5EF4-FFF2-40B4-BE49-F238E27FC236}">
                <a16:creationId xmlns:a16="http://schemas.microsoft.com/office/drawing/2014/main" id="{41B19435-7D60-E52C-FF14-7C04C6D079BE}"/>
              </a:ext>
            </a:extLst>
          </p:cNvPr>
          <p:cNvSpPr txBox="1"/>
          <p:nvPr/>
        </p:nvSpPr>
        <p:spPr>
          <a:xfrm>
            <a:off x="61112" y="2440771"/>
            <a:ext cx="1511384" cy="451035"/>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Opret bevilling og ”Ja” til ”Auto” </a:t>
            </a:r>
          </a:p>
          <a:p>
            <a:pPr algn="l"/>
            <a:r>
              <a:rPr lang="da-DK" sz="800" dirty="0">
                <a:latin typeface="Neue Haas Grotesk Text Pro" panose="020B0504020202020204" pitchFamily="34" charset="0"/>
                <a:cs typeface="Arial"/>
              </a:rPr>
              <a:t>ved angiv sagsoplysninger.</a:t>
            </a:r>
          </a:p>
          <a:p>
            <a:pPr algn="l"/>
            <a:endParaRPr lang="da-DK" sz="1000" dirty="0">
              <a:latin typeface="Neue Haas Grotesk Text Pro" panose="020B0504020202020204" pitchFamily="34" charset="0"/>
              <a:cs typeface="Arial"/>
            </a:endParaRPr>
          </a:p>
        </p:txBody>
      </p:sp>
      <p:pic>
        <p:nvPicPr>
          <p:cNvPr id="15" name="Grafik 14" descr="Enkelt tandhjul med massiv udfyldning">
            <a:extLst>
              <a:ext uri="{FF2B5EF4-FFF2-40B4-BE49-F238E27FC236}">
                <a16:creationId xmlns:a16="http://schemas.microsoft.com/office/drawing/2014/main" id="{381BB108-B0BF-DD4D-1CFC-3BD5D597AA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4303" y="3150250"/>
            <a:ext cx="451036" cy="451036"/>
          </a:xfrm>
          <a:prstGeom prst="rect">
            <a:avLst/>
          </a:prstGeom>
        </p:spPr>
      </p:pic>
      <p:sp>
        <p:nvSpPr>
          <p:cNvPr id="16" name="Tekstfelt 15">
            <a:extLst>
              <a:ext uri="{FF2B5EF4-FFF2-40B4-BE49-F238E27FC236}">
                <a16:creationId xmlns:a16="http://schemas.microsoft.com/office/drawing/2014/main" id="{FDF86F05-E4DB-6189-CC09-AC55AB4AC339}"/>
              </a:ext>
            </a:extLst>
          </p:cNvPr>
          <p:cNvSpPr txBox="1"/>
          <p:nvPr/>
        </p:nvSpPr>
        <p:spPr>
          <a:xfrm>
            <a:off x="141670" y="3648977"/>
            <a:ext cx="1661979" cy="864615"/>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KP kigger </a:t>
            </a:r>
          </a:p>
          <a:p>
            <a:pPr algn="l"/>
            <a:r>
              <a:rPr lang="da-DK" sz="800" dirty="0">
                <a:latin typeface="Neue Haas Grotesk Text Pro" panose="020B0504020202020204" pitchFamily="34" charset="0"/>
                <a:cs typeface="Arial"/>
              </a:rPr>
              <a:t>regelark igennem:</a:t>
            </a:r>
          </a:p>
          <a:p>
            <a:pPr marL="171450" indent="-171450" algn="l">
              <a:buFont typeface="Arial" panose="020B0604020202020204" pitchFamily="34" charset="0"/>
              <a:buChar char="•"/>
            </a:pPr>
            <a:r>
              <a:rPr lang="da-DK" sz="800" dirty="0">
                <a:latin typeface="Neue Haas Grotesk Text Pro" panose="020B0504020202020204" pitchFamily="34" charset="0"/>
                <a:cs typeface="Arial"/>
              </a:rPr>
              <a:t>Formue mangler</a:t>
            </a:r>
          </a:p>
          <a:p>
            <a:pPr marL="171450" indent="-171450" algn="l">
              <a:buFont typeface="Arial" panose="020B0604020202020204" pitchFamily="34" charset="0"/>
              <a:buChar char="•"/>
            </a:pPr>
            <a:r>
              <a:rPr lang="da-DK" sz="800" dirty="0">
                <a:latin typeface="Neue Haas Grotesk Text Pro" panose="020B0504020202020204" pitchFamily="34" charset="0"/>
                <a:cs typeface="Arial"/>
              </a:rPr>
              <a:t>Aktuel formue, pensionstype og/eller </a:t>
            </a:r>
          </a:p>
          <a:p>
            <a:pPr algn="l"/>
            <a:r>
              <a:rPr lang="da-DK" sz="800" dirty="0">
                <a:latin typeface="Neue Haas Grotesk Text Pro" panose="020B0504020202020204" pitchFamily="34" charset="0"/>
                <a:cs typeface="Arial"/>
              </a:rPr>
              <a:t>      tillægsprocent berettiger ikke</a:t>
            </a:r>
          </a:p>
          <a:p>
            <a:pPr marL="171450" indent="-171450">
              <a:buFont typeface="Arial" panose="020B0604020202020204" pitchFamily="34" charset="0"/>
              <a:buChar char="•"/>
            </a:pPr>
            <a:r>
              <a:rPr lang="da-DK" sz="800" dirty="0">
                <a:latin typeface="Neue Haas Grotesk Text Pro" panose="020B0504020202020204" pitchFamily="34" charset="0"/>
                <a:cs typeface="Arial"/>
              </a:rPr>
              <a:t>Alt ok?</a:t>
            </a:r>
          </a:p>
          <a:p>
            <a:pPr algn="l"/>
            <a:endParaRPr lang="da-DK" sz="1100" dirty="0">
              <a:latin typeface="Neue Haas Grotesk Text Pro" panose="020B0504020202020204" pitchFamily="34" charset="0"/>
              <a:cs typeface="Arial"/>
            </a:endParaRPr>
          </a:p>
        </p:txBody>
      </p:sp>
      <p:cxnSp>
        <p:nvCxnSpPr>
          <p:cNvPr id="18" name="Lige pilforbindelse 17">
            <a:extLst>
              <a:ext uri="{FF2B5EF4-FFF2-40B4-BE49-F238E27FC236}">
                <a16:creationId xmlns:a16="http://schemas.microsoft.com/office/drawing/2014/main" id="{23990356-B75C-4CD6-80EA-EDD563DE2C98}"/>
              </a:ext>
            </a:extLst>
          </p:cNvPr>
          <p:cNvCxnSpPr>
            <a:cxnSpLocks/>
            <a:stCxn id="12" idx="2"/>
            <a:endCxn id="7" idx="0"/>
          </p:cNvCxnSpPr>
          <p:nvPr/>
        </p:nvCxnSpPr>
        <p:spPr bwMode="auto">
          <a:xfrm flipH="1">
            <a:off x="824641" y="1694097"/>
            <a:ext cx="1307" cy="344803"/>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22" name="Lige pilforbindelse 21">
            <a:extLst>
              <a:ext uri="{FF2B5EF4-FFF2-40B4-BE49-F238E27FC236}">
                <a16:creationId xmlns:a16="http://schemas.microsoft.com/office/drawing/2014/main" id="{43008FEE-F791-86BB-2CE5-8D5E962C3EAC}"/>
              </a:ext>
            </a:extLst>
          </p:cNvPr>
          <p:cNvCxnSpPr>
            <a:cxnSpLocks/>
            <a:stCxn id="13" idx="2"/>
            <a:endCxn id="15" idx="0"/>
          </p:cNvCxnSpPr>
          <p:nvPr/>
        </p:nvCxnSpPr>
        <p:spPr bwMode="auto">
          <a:xfrm flipH="1">
            <a:off x="809821" y="2891806"/>
            <a:ext cx="6983" cy="258444"/>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80" name="Forbindelse: vinklet 79">
            <a:extLst>
              <a:ext uri="{FF2B5EF4-FFF2-40B4-BE49-F238E27FC236}">
                <a16:creationId xmlns:a16="http://schemas.microsoft.com/office/drawing/2014/main" id="{8809E37F-77AB-1B62-CB63-A310C3616C78}"/>
              </a:ext>
            </a:extLst>
          </p:cNvPr>
          <p:cNvCxnSpPr>
            <a:cxnSpLocks/>
            <a:endCxn id="56" idx="2"/>
          </p:cNvCxnSpPr>
          <p:nvPr/>
        </p:nvCxnSpPr>
        <p:spPr bwMode="auto">
          <a:xfrm rot="5400000" flipH="1" flipV="1">
            <a:off x="1173149" y="3615937"/>
            <a:ext cx="460618" cy="324247"/>
          </a:xfrm>
          <a:prstGeom prst="bentConnector3">
            <a:avLst>
              <a:gd name="adj1" fmla="val -1900"/>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87" name="Lige pilforbindelse 86">
            <a:extLst>
              <a:ext uri="{FF2B5EF4-FFF2-40B4-BE49-F238E27FC236}">
                <a16:creationId xmlns:a16="http://schemas.microsoft.com/office/drawing/2014/main" id="{09207E38-D4CF-6CAE-E73D-F0324DD61AE2}"/>
              </a:ext>
            </a:extLst>
          </p:cNvPr>
          <p:cNvCxnSpPr>
            <a:cxnSpLocks/>
            <a:stCxn id="56" idx="3"/>
            <a:endCxn id="85" idx="1"/>
          </p:cNvCxnSpPr>
          <p:nvPr/>
        </p:nvCxnSpPr>
        <p:spPr bwMode="auto">
          <a:xfrm>
            <a:off x="1765987" y="3347346"/>
            <a:ext cx="914862" cy="8956"/>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pic>
        <p:nvPicPr>
          <p:cNvPr id="91" name="Grafik 90" descr="Oplysninger med massiv udfyldning">
            <a:extLst>
              <a:ext uri="{FF2B5EF4-FFF2-40B4-BE49-F238E27FC236}">
                <a16:creationId xmlns:a16="http://schemas.microsoft.com/office/drawing/2014/main" id="{24C0E448-B531-B2E4-45ED-C05DE1C90B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49179" y="3140738"/>
            <a:ext cx="442659" cy="442659"/>
          </a:xfrm>
          <a:prstGeom prst="rect">
            <a:avLst/>
          </a:prstGeom>
        </p:spPr>
      </p:pic>
      <p:sp>
        <p:nvSpPr>
          <p:cNvPr id="92" name="Tekstfelt 91">
            <a:extLst>
              <a:ext uri="{FF2B5EF4-FFF2-40B4-BE49-F238E27FC236}">
                <a16:creationId xmlns:a16="http://schemas.microsoft.com/office/drawing/2014/main" id="{55AC1141-45D8-9AC5-05F1-F88B5B1E76EB}"/>
              </a:ext>
            </a:extLst>
          </p:cNvPr>
          <p:cNvSpPr txBox="1"/>
          <p:nvPr/>
        </p:nvSpPr>
        <p:spPr>
          <a:xfrm>
            <a:off x="3971746" y="3498546"/>
            <a:ext cx="468199" cy="285461"/>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UDK</a:t>
            </a:r>
          </a:p>
        </p:txBody>
      </p:sp>
      <p:cxnSp>
        <p:nvCxnSpPr>
          <p:cNvPr id="93" name="Lige pilforbindelse 92">
            <a:extLst>
              <a:ext uri="{FF2B5EF4-FFF2-40B4-BE49-F238E27FC236}">
                <a16:creationId xmlns:a16="http://schemas.microsoft.com/office/drawing/2014/main" id="{FA3AE3B2-1E53-E967-6F69-20DCE9340403}"/>
              </a:ext>
            </a:extLst>
          </p:cNvPr>
          <p:cNvCxnSpPr>
            <a:cxnSpLocks/>
            <a:stCxn id="85" idx="3"/>
            <a:endCxn id="91" idx="1"/>
          </p:cNvCxnSpPr>
          <p:nvPr/>
        </p:nvCxnSpPr>
        <p:spPr bwMode="auto">
          <a:xfrm>
            <a:off x="3174438" y="3356302"/>
            <a:ext cx="774741" cy="5766"/>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02" name="Lige pilforbindelse 101">
            <a:extLst>
              <a:ext uri="{FF2B5EF4-FFF2-40B4-BE49-F238E27FC236}">
                <a16:creationId xmlns:a16="http://schemas.microsoft.com/office/drawing/2014/main" id="{1235DBF3-216D-E92B-9ACC-969E5BF06652}"/>
              </a:ext>
            </a:extLst>
          </p:cNvPr>
          <p:cNvCxnSpPr>
            <a:cxnSpLocks/>
            <a:stCxn id="91" idx="3"/>
          </p:cNvCxnSpPr>
          <p:nvPr/>
        </p:nvCxnSpPr>
        <p:spPr bwMode="auto">
          <a:xfrm>
            <a:off x="4391838" y="3362068"/>
            <a:ext cx="390467" cy="12869"/>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grpSp>
        <p:nvGrpSpPr>
          <p:cNvPr id="106" name="Gruppe 105">
            <a:extLst>
              <a:ext uri="{FF2B5EF4-FFF2-40B4-BE49-F238E27FC236}">
                <a16:creationId xmlns:a16="http://schemas.microsoft.com/office/drawing/2014/main" id="{1611FCE4-AAB1-41F9-FA70-AEBA89824650}"/>
              </a:ext>
            </a:extLst>
          </p:cNvPr>
          <p:cNvGrpSpPr/>
          <p:nvPr/>
        </p:nvGrpSpPr>
        <p:grpSpPr>
          <a:xfrm>
            <a:off x="3920940" y="1719017"/>
            <a:ext cx="492497" cy="492497"/>
            <a:chOff x="1246734" y="3060188"/>
            <a:chExt cx="914400" cy="914400"/>
          </a:xfrm>
        </p:grpSpPr>
        <p:pic>
          <p:nvPicPr>
            <p:cNvPr id="107" name="Grafik 106" descr="Konvolut kontur">
              <a:extLst>
                <a:ext uri="{FF2B5EF4-FFF2-40B4-BE49-F238E27FC236}">
                  <a16:creationId xmlns:a16="http://schemas.microsoft.com/office/drawing/2014/main" id="{41963851-15B0-AFBD-96D3-F8BB5F050C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46734" y="3060188"/>
              <a:ext cx="914400" cy="914400"/>
            </a:xfrm>
            <a:prstGeom prst="rect">
              <a:avLst/>
            </a:prstGeom>
          </p:spPr>
        </p:pic>
        <p:pic>
          <p:nvPicPr>
            <p:cNvPr id="108" name="Grafik 107" descr="Udråbstegn med massiv udfyldning">
              <a:extLst>
                <a:ext uri="{FF2B5EF4-FFF2-40B4-BE49-F238E27FC236}">
                  <a16:creationId xmlns:a16="http://schemas.microsoft.com/office/drawing/2014/main" id="{711D930C-D3E3-C3B7-B282-A7793CA66A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33072" y="3371460"/>
              <a:ext cx="291857" cy="291857"/>
            </a:xfrm>
            <a:prstGeom prst="rect">
              <a:avLst/>
            </a:prstGeom>
          </p:spPr>
        </p:pic>
      </p:grpSp>
      <p:cxnSp>
        <p:nvCxnSpPr>
          <p:cNvPr id="109" name="Lige pilforbindelse 108">
            <a:extLst>
              <a:ext uri="{FF2B5EF4-FFF2-40B4-BE49-F238E27FC236}">
                <a16:creationId xmlns:a16="http://schemas.microsoft.com/office/drawing/2014/main" id="{855F17C9-9F92-0F20-70E0-75843DB45182}"/>
              </a:ext>
            </a:extLst>
          </p:cNvPr>
          <p:cNvCxnSpPr>
            <a:cxnSpLocks/>
            <a:stCxn id="91" idx="0"/>
            <a:endCxn id="107" idx="2"/>
          </p:cNvCxnSpPr>
          <p:nvPr/>
        </p:nvCxnSpPr>
        <p:spPr bwMode="auto">
          <a:xfrm flipH="1" flipV="1">
            <a:off x="4167189" y="2211514"/>
            <a:ext cx="3320" cy="929224"/>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14" name="Lige pilforbindelse 113">
            <a:extLst>
              <a:ext uri="{FF2B5EF4-FFF2-40B4-BE49-F238E27FC236}">
                <a16:creationId xmlns:a16="http://schemas.microsoft.com/office/drawing/2014/main" id="{128F521F-276D-4A37-EE29-BA3E737506F2}"/>
              </a:ext>
            </a:extLst>
          </p:cNvPr>
          <p:cNvCxnSpPr>
            <a:cxnSpLocks/>
            <a:stCxn id="107" idx="0"/>
          </p:cNvCxnSpPr>
          <p:nvPr/>
        </p:nvCxnSpPr>
        <p:spPr bwMode="auto">
          <a:xfrm flipV="1">
            <a:off x="4167189" y="1553639"/>
            <a:ext cx="2865" cy="165378"/>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28" name="Forbindelse: vinklet 127">
            <a:extLst>
              <a:ext uri="{FF2B5EF4-FFF2-40B4-BE49-F238E27FC236}">
                <a16:creationId xmlns:a16="http://schemas.microsoft.com/office/drawing/2014/main" id="{558338B3-DC8E-582D-E0CE-D0516DCD4181}"/>
              </a:ext>
            </a:extLst>
          </p:cNvPr>
          <p:cNvCxnSpPr>
            <a:cxnSpLocks/>
            <a:stCxn id="107" idx="3"/>
          </p:cNvCxnSpPr>
          <p:nvPr/>
        </p:nvCxnSpPr>
        <p:spPr bwMode="auto">
          <a:xfrm flipH="1">
            <a:off x="4349015" y="1965266"/>
            <a:ext cx="64422" cy="1191844"/>
          </a:xfrm>
          <a:prstGeom prst="bentConnector4">
            <a:avLst>
              <a:gd name="adj1" fmla="val -354848"/>
              <a:gd name="adj2" fmla="val 6033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42" name="Forbindelse: vinklet 141">
            <a:extLst>
              <a:ext uri="{FF2B5EF4-FFF2-40B4-BE49-F238E27FC236}">
                <a16:creationId xmlns:a16="http://schemas.microsoft.com/office/drawing/2014/main" id="{CECED975-84E0-903C-98D0-EF561155860C}"/>
              </a:ext>
            </a:extLst>
          </p:cNvPr>
          <p:cNvCxnSpPr>
            <a:cxnSpLocks/>
            <a:stCxn id="85" idx="0"/>
            <a:endCxn id="107" idx="1"/>
          </p:cNvCxnSpPr>
          <p:nvPr/>
        </p:nvCxnSpPr>
        <p:spPr bwMode="auto">
          <a:xfrm rot="5400000" flipH="1" flipV="1">
            <a:off x="2852172" y="2040739"/>
            <a:ext cx="1144241" cy="993296"/>
          </a:xfrm>
          <a:prstGeom prst="bentConnector2">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sp>
        <p:nvSpPr>
          <p:cNvPr id="145" name="Tekstfelt 144">
            <a:extLst>
              <a:ext uri="{FF2B5EF4-FFF2-40B4-BE49-F238E27FC236}">
                <a16:creationId xmlns:a16="http://schemas.microsoft.com/office/drawing/2014/main" id="{CE27B60A-6DA5-05BE-91BA-39B8E7694F75}"/>
              </a:ext>
            </a:extLst>
          </p:cNvPr>
          <p:cNvSpPr txBox="1"/>
          <p:nvPr/>
        </p:nvSpPr>
        <p:spPr>
          <a:xfrm>
            <a:off x="3568058" y="2565677"/>
            <a:ext cx="600012" cy="404343"/>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Ikke </a:t>
            </a:r>
          </a:p>
          <a:p>
            <a:pPr algn="l"/>
            <a:r>
              <a:rPr lang="da-DK" sz="800" dirty="0">
                <a:latin typeface="Neue Haas Grotesk Text Pro" panose="020B0504020202020204" pitchFamily="34" charset="0"/>
                <a:cs typeface="Arial"/>
              </a:rPr>
              <a:t>berettiget</a:t>
            </a:r>
          </a:p>
        </p:txBody>
      </p:sp>
      <p:sp>
        <p:nvSpPr>
          <p:cNvPr id="152" name="Tekstfelt 151">
            <a:extLst>
              <a:ext uri="{FF2B5EF4-FFF2-40B4-BE49-F238E27FC236}">
                <a16:creationId xmlns:a16="http://schemas.microsoft.com/office/drawing/2014/main" id="{7274B50D-5FC2-6B93-0CD9-41DBD9F8F09F}"/>
              </a:ext>
            </a:extLst>
          </p:cNvPr>
          <p:cNvSpPr txBox="1"/>
          <p:nvPr/>
        </p:nvSpPr>
        <p:spPr>
          <a:xfrm>
            <a:off x="2917137" y="1938174"/>
            <a:ext cx="758783" cy="293469"/>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Frist udløber</a:t>
            </a:r>
          </a:p>
        </p:txBody>
      </p:sp>
      <p:cxnSp>
        <p:nvCxnSpPr>
          <p:cNvPr id="153" name="Forbindelse: vinklet 152">
            <a:extLst>
              <a:ext uri="{FF2B5EF4-FFF2-40B4-BE49-F238E27FC236}">
                <a16:creationId xmlns:a16="http://schemas.microsoft.com/office/drawing/2014/main" id="{0DEEBBB8-FA56-A5BD-CCB4-EF2C52C115A3}"/>
              </a:ext>
            </a:extLst>
          </p:cNvPr>
          <p:cNvCxnSpPr>
            <a:cxnSpLocks/>
          </p:cNvCxnSpPr>
          <p:nvPr/>
        </p:nvCxnSpPr>
        <p:spPr bwMode="auto">
          <a:xfrm rot="5400000" flipH="1" flipV="1">
            <a:off x="1896756" y="2025390"/>
            <a:ext cx="2151932" cy="1874490"/>
          </a:xfrm>
          <a:prstGeom prst="bentConnector3">
            <a:avLst>
              <a:gd name="adj1" fmla="val 9999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2" name="Forbindelse: vinklet 1">
            <a:extLst>
              <a:ext uri="{FF2B5EF4-FFF2-40B4-BE49-F238E27FC236}">
                <a16:creationId xmlns:a16="http://schemas.microsoft.com/office/drawing/2014/main" id="{5AADD9AD-B45E-046D-FA80-166572805505}"/>
              </a:ext>
            </a:extLst>
          </p:cNvPr>
          <p:cNvCxnSpPr>
            <a:cxnSpLocks/>
            <a:endCxn id="19" idx="2"/>
          </p:cNvCxnSpPr>
          <p:nvPr/>
        </p:nvCxnSpPr>
        <p:spPr bwMode="auto">
          <a:xfrm flipV="1">
            <a:off x="809821" y="3655035"/>
            <a:ext cx="4186925" cy="695560"/>
          </a:xfrm>
          <a:prstGeom prst="bentConnector2">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grpSp>
        <p:nvGrpSpPr>
          <p:cNvPr id="54" name="Gruppe 53">
            <a:extLst>
              <a:ext uri="{FF2B5EF4-FFF2-40B4-BE49-F238E27FC236}">
                <a16:creationId xmlns:a16="http://schemas.microsoft.com/office/drawing/2014/main" id="{5D7AC662-2CFD-0746-2D16-0572C4BC2BC7}"/>
              </a:ext>
            </a:extLst>
          </p:cNvPr>
          <p:cNvGrpSpPr/>
          <p:nvPr/>
        </p:nvGrpSpPr>
        <p:grpSpPr>
          <a:xfrm>
            <a:off x="1666872" y="1037127"/>
            <a:ext cx="502726" cy="390637"/>
            <a:chOff x="1698701" y="886532"/>
            <a:chExt cx="734379" cy="570640"/>
          </a:xfrm>
        </p:grpSpPr>
        <p:pic>
          <p:nvPicPr>
            <p:cNvPr id="39" name="Grafik 38" descr="Tand med massiv udfyldning">
              <a:extLst>
                <a:ext uri="{FF2B5EF4-FFF2-40B4-BE49-F238E27FC236}">
                  <a16:creationId xmlns:a16="http://schemas.microsoft.com/office/drawing/2014/main" id="{7354F829-C60F-772B-6CAA-66C36524C33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891904">
              <a:off x="1698701" y="886532"/>
              <a:ext cx="364439" cy="364439"/>
            </a:xfrm>
            <a:prstGeom prst="rect">
              <a:avLst/>
            </a:prstGeom>
          </p:spPr>
        </p:pic>
        <p:pic>
          <p:nvPicPr>
            <p:cNvPr id="44" name="Grafik 43" descr="Fodaftryk med massiv udfyldning">
              <a:extLst>
                <a:ext uri="{FF2B5EF4-FFF2-40B4-BE49-F238E27FC236}">
                  <a16:creationId xmlns:a16="http://schemas.microsoft.com/office/drawing/2014/main" id="{4A1E0FB8-FF42-B91A-A9EA-B9A647292EE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214916">
              <a:off x="1917733" y="1092733"/>
              <a:ext cx="364439" cy="364439"/>
            </a:xfrm>
            <a:prstGeom prst="rect">
              <a:avLst/>
            </a:prstGeom>
          </p:spPr>
        </p:pic>
        <p:pic>
          <p:nvPicPr>
            <p:cNvPr id="46" name="Grafik 45" descr="Briller med massiv udfyldning">
              <a:extLst>
                <a:ext uri="{FF2B5EF4-FFF2-40B4-BE49-F238E27FC236}">
                  <a16:creationId xmlns:a16="http://schemas.microsoft.com/office/drawing/2014/main" id="{2FA10535-CA29-A93A-CB3C-CC336AD69A7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446992">
              <a:off x="2068641" y="895530"/>
              <a:ext cx="364439" cy="364439"/>
            </a:xfrm>
            <a:prstGeom prst="rect">
              <a:avLst/>
            </a:prstGeom>
          </p:spPr>
        </p:pic>
      </p:grpSp>
      <p:sp>
        <p:nvSpPr>
          <p:cNvPr id="49" name="Tekstfelt 48">
            <a:extLst>
              <a:ext uri="{FF2B5EF4-FFF2-40B4-BE49-F238E27FC236}">
                <a16:creationId xmlns:a16="http://schemas.microsoft.com/office/drawing/2014/main" id="{2D12FA9E-03F6-0118-A033-CB499A8885F2}"/>
              </a:ext>
            </a:extLst>
          </p:cNvPr>
          <p:cNvSpPr txBox="1"/>
          <p:nvPr/>
        </p:nvSpPr>
        <p:spPr>
          <a:xfrm>
            <a:off x="1575649" y="1364946"/>
            <a:ext cx="698639" cy="266333"/>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Leverandør</a:t>
            </a:r>
          </a:p>
        </p:txBody>
      </p:sp>
      <p:cxnSp>
        <p:nvCxnSpPr>
          <p:cNvPr id="50" name="Lige pilforbindelse 49">
            <a:extLst>
              <a:ext uri="{FF2B5EF4-FFF2-40B4-BE49-F238E27FC236}">
                <a16:creationId xmlns:a16="http://schemas.microsoft.com/office/drawing/2014/main" id="{A62434F9-EAF3-2144-B38F-62C3EBD6FE66}"/>
              </a:ext>
            </a:extLst>
          </p:cNvPr>
          <p:cNvCxnSpPr>
            <a:cxnSpLocks/>
            <a:stCxn id="11" idx="3"/>
          </p:cNvCxnSpPr>
          <p:nvPr/>
        </p:nvCxnSpPr>
        <p:spPr bwMode="auto">
          <a:xfrm>
            <a:off x="1092480" y="1255363"/>
            <a:ext cx="594162" cy="2384"/>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55" name="Lige pilforbindelse 54">
            <a:extLst>
              <a:ext uri="{FF2B5EF4-FFF2-40B4-BE49-F238E27FC236}">
                <a16:creationId xmlns:a16="http://schemas.microsoft.com/office/drawing/2014/main" id="{EC0C3127-EFFC-DF47-DFEE-EFE267BC89EF}"/>
              </a:ext>
            </a:extLst>
          </p:cNvPr>
          <p:cNvCxnSpPr>
            <a:cxnSpLocks/>
            <a:stCxn id="49" idx="2"/>
            <a:endCxn id="7" idx="3"/>
          </p:cNvCxnSpPr>
          <p:nvPr/>
        </p:nvCxnSpPr>
        <p:spPr bwMode="auto">
          <a:xfrm flipH="1">
            <a:off x="1035339" y="1631279"/>
            <a:ext cx="889630" cy="618319"/>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56" name="Grafik 55" descr="Timeglas 90% med massiv udfyldning">
            <a:extLst>
              <a:ext uri="{FF2B5EF4-FFF2-40B4-BE49-F238E27FC236}">
                <a16:creationId xmlns:a16="http://schemas.microsoft.com/office/drawing/2014/main" id="{761A6C90-4065-9C32-3221-F29993F5526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65176" y="3146940"/>
            <a:ext cx="400811" cy="400811"/>
          </a:xfrm>
          <a:prstGeom prst="rect">
            <a:avLst/>
          </a:prstGeom>
        </p:spPr>
      </p:pic>
      <p:grpSp>
        <p:nvGrpSpPr>
          <p:cNvPr id="84" name="Gruppe 83">
            <a:extLst>
              <a:ext uri="{FF2B5EF4-FFF2-40B4-BE49-F238E27FC236}">
                <a16:creationId xmlns:a16="http://schemas.microsoft.com/office/drawing/2014/main" id="{E44C3849-38ED-6740-0D92-59924E00C7DA}"/>
              </a:ext>
            </a:extLst>
          </p:cNvPr>
          <p:cNvGrpSpPr/>
          <p:nvPr/>
        </p:nvGrpSpPr>
        <p:grpSpPr>
          <a:xfrm>
            <a:off x="2680849" y="3109507"/>
            <a:ext cx="493589" cy="493589"/>
            <a:chOff x="6425406" y="2064780"/>
            <a:chExt cx="914400" cy="914400"/>
          </a:xfrm>
        </p:grpSpPr>
        <p:pic>
          <p:nvPicPr>
            <p:cNvPr id="85" name="Grafik 84" descr="Konvolut kontur">
              <a:extLst>
                <a:ext uri="{FF2B5EF4-FFF2-40B4-BE49-F238E27FC236}">
                  <a16:creationId xmlns:a16="http://schemas.microsoft.com/office/drawing/2014/main" id="{291F51EE-820A-6A40-CA11-C83DFAB99D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5406" y="2064780"/>
              <a:ext cx="914400" cy="914400"/>
            </a:xfrm>
            <a:prstGeom prst="rect">
              <a:avLst/>
            </a:prstGeom>
          </p:spPr>
        </p:pic>
        <p:pic>
          <p:nvPicPr>
            <p:cNvPr id="86" name="Grafik 85" descr="Spørgsmålstegn med massiv udfyldning">
              <a:extLst>
                <a:ext uri="{FF2B5EF4-FFF2-40B4-BE49-F238E27FC236}">
                  <a16:creationId xmlns:a16="http://schemas.microsoft.com/office/drawing/2014/main" id="{FB7B142F-E484-C10D-F913-2003C76BEA7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033641" y="2410394"/>
              <a:ext cx="223173" cy="223173"/>
            </a:xfrm>
            <a:prstGeom prst="rect">
              <a:avLst/>
            </a:prstGeom>
          </p:spPr>
        </p:pic>
      </p:grpSp>
      <p:grpSp>
        <p:nvGrpSpPr>
          <p:cNvPr id="32" name="Gruppe 31">
            <a:extLst>
              <a:ext uri="{FF2B5EF4-FFF2-40B4-BE49-F238E27FC236}">
                <a16:creationId xmlns:a16="http://schemas.microsoft.com/office/drawing/2014/main" id="{3BC44C5A-FE8B-8AAE-B68E-B301DAEDFB18}"/>
              </a:ext>
            </a:extLst>
          </p:cNvPr>
          <p:cNvGrpSpPr/>
          <p:nvPr/>
        </p:nvGrpSpPr>
        <p:grpSpPr>
          <a:xfrm>
            <a:off x="3911942" y="1177864"/>
            <a:ext cx="510491" cy="451291"/>
            <a:chOff x="5410143" y="3622419"/>
            <a:chExt cx="914400" cy="914400"/>
          </a:xfrm>
        </p:grpSpPr>
        <p:pic>
          <p:nvPicPr>
            <p:cNvPr id="33" name="Grafik 32" descr="Mappe med massiv udfyldning">
              <a:extLst>
                <a:ext uri="{FF2B5EF4-FFF2-40B4-BE49-F238E27FC236}">
                  <a16:creationId xmlns:a16="http://schemas.microsoft.com/office/drawing/2014/main" id="{FDCC907C-22F6-16C7-9D93-A27D686D102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410143" y="3622419"/>
              <a:ext cx="914400" cy="914400"/>
            </a:xfrm>
            <a:prstGeom prst="rect">
              <a:avLst/>
            </a:prstGeom>
          </p:spPr>
        </p:pic>
        <p:sp>
          <p:nvSpPr>
            <p:cNvPr id="34" name="Tekstfelt 33">
              <a:extLst>
                <a:ext uri="{FF2B5EF4-FFF2-40B4-BE49-F238E27FC236}">
                  <a16:creationId xmlns:a16="http://schemas.microsoft.com/office/drawing/2014/main" id="{C75510E4-18B5-FAC7-28DE-CAC45C0D8E49}"/>
                </a:ext>
              </a:extLst>
            </p:cNvPr>
            <p:cNvSpPr txBox="1"/>
            <p:nvPr/>
          </p:nvSpPr>
          <p:spPr>
            <a:xfrm>
              <a:off x="5440623" y="4008120"/>
              <a:ext cx="883920" cy="297180"/>
            </a:xfrm>
            <a:prstGeom prst="rect">
              <a:avLst/>
            </a:prstGeom>
            <a:noFill/>
            <a:ln>
              <a:noFill/>
            </a:ln>
          </p:spPr>
          <p:txBody>
            <a:bodyPr wrap="none" rtlCol="0">
              <a:noAutofit/>
            </a:bodyPr>
            <a:lstStyle/>
            <a:p>
              <a:pPr algn="l"/>
              <a:r>
                <a:rPr lang="da-DK" sz="400" dirty="0">
                  <a:solidFill>
                    <a:schemeClr val="bg1"/>
                  </a:solidFill>
                  <a:latin typeface="Neue Haas Grotesk Text Pro" panose="020B0504020202020204" pitchFamily="34" charset="0"/>
                  <a:cs typeface="Arial"/>
                </a:rPr>
                <a:t>Sag lukker</a:t>
              </a:r>
            </a:p>
          </p:txBody>
        </p:sp>
      </p:grpSp>
      <p:grpSp>
        <p:nvGrpSpPr>
          <p:cNvPr id="4" name="Gruppe 3">
            <a:extLst>
              <a:ext uri="{FF2B5EF4-FFF2-40B4-BE49-F238E27FC236}">
                <a16:creationId xmlns:a16="http://schemas.microsoft.com/office/drawing/2014/main" id="{3870269E-E755-B8BB-A8D6-FE74BBE4E029}"/>
              </a:ext>
            </a:extLst>
          </p:cNvPr>
          <p:cNvGrpSpPr/>
          <p:nvPr/>
        </p:nvGrpSpPr>
        <p:grpSpPr>
          <a:xfrm>
            <a:off x="5374850" y="3819678"/>
            <a:ext cx="497629" cy="492497"/>
            <a:chOff x="4723151" y="1387940"/>
            <a:chExt cx="914400" cy="914400"/>
          </a:xfrm>
        </p:grpSpPr>
        <p:pic>
          <p:nvPicPr>
            <p:cNvPr id="14" name="Grafik 13" descr="Konvolut kontur">
              <a:extLst>
                <a:ext uri="{FF2B5EF4-FFF2-40B4-BE49-F238E27FC236}">
                  <a16:creationId xmlns:a16="http://schemas.microsoft.com/office/drawing/2014/main" id="{FE28B739-CA61-5673-B3BA-A8854BA9B1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23151" y="1387940"/>
              <a:ext cx="914400" cy="914400"/>
            </a:xfrm>
            <a:prstGeom prst="rect">
              <a:avLst/>
            </a:prstGeom>
          </p:spPr>
        </p:pic>
        <p:pic>
          <p:nvPicPr>
            <p:cNvPr id="17" name="Grafik 16" descr="Luk med massiv udfyldning">
              <a:extLst>
                <a:ext uri="{FF2B5EF4-FFF2-40B4-BE49-F238E27FC236}">
                  <a16:creationId xmlns:a16="http://schemas.microsoft.com/office/drawing/2014/main" id="{344F356D-C263-8744-F71F-3126F79C3AC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361920" y="1720661"/>
              <a:ext cx="248958" cy="248958"/>
            </a:xfrm>
            <a:prstGeom prst="rect">
              <a:avLst/>
            </a:prstGeom>
          </p:spPr>
        </p:pic>
      </p:grpSp>
      <p:pic>
        <p:nvPicPr>
          <p:cNvPr id="19" name="Grafik 18" descr="Callcenter med massiv udfyldning">
            <a:extLst>
              <a:ext uri="{FF2B5EF4-FFF2-40B4-BE49-F238E27FC236}">
                <a16:creationId xmlns:a16="http://schemas.microsoft.com/office/drawing/2014/main" id="{7D9FF848-29C9-7C3E-E4B3-14DC9932C3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2595" y="3126733"/>
            <a:ext cx="528302" cy="528302"/>
          </a:xfrm>
          <a:prstGeom prst="rect">
            <a:avLst/>
          </a:prstGeom>
        </p:spPr>
      </p:pic>
      <p:grpSp>
        <p:nvGrpSpPr>
          <p:cNvPr id="20" name="Gruppe 19">
            <a:extLst>
              <a:ext uri="{FF2B5EF4-FFF2-40B4-BE49-F238E27FC236}">
                <a16:creationId xmlns:a16="http://schemas.microsoft.com/office/drawing/2014/main" id="{E9532057-C96A-22A9-354C-11D121693140}"/>
              </a:ext>
            </a:extLst>
          </p:cNvPr>
          <p:cNvGrpSpPr/>
          <p:nvPr/>
        </p:nvGrpSpPr>
        <p:grpSpPr>
          <a:xfrm>
            <a:off x="5887816" y="3811040"/>
            <a:ext cx="501135" cy="501135"/>
            <a:chOff x="2520156" y="892793"/>
            <a:chExt cx="914400" cy="914400"/>
          </a:xfrm>
        </p:grpSpPr>
        <p:pic>
          <p:nvPicPr>
            <p:cNvPr id="21" name="Grafik 20" descr="Konvolut kontur">
              <a:extLst>
                <a:ext uri="{FF2B5EF4-FFF2-40B4-BE49-F238E27FC236}">
                  <a16:creationId xmlns:a16="http://schemas.microsoft.com/office/drawing/2014/main" id="{191A80DB-C302-B6A6-47A5-3F4563BAF0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20156" y="892793"/>
              <a:ext cx="914400" cy="914400"/>
            </a:xfrm>
            <a:prstGeom prst="rect">
              <a:avLst/>
            </a:prstGeom>
          </p:spPr>
        </p:pic>
        <p:pic>
          <p:nvPicPr>
            <p:cNvPr id="23" name="Grafik 22" descr="Afkrydsning med massiv udfyldning">
              <a:extLst>
                <a:ext uri="{FF2B5EF4-FFF2-40B4-BE49-F238E27FC236}">
                  <a16:creationId xmlns:a16="http://schemas.microsoft.com/office/drawing/2014/main" id="{826E0206-E334-3EE5-013D-3C5DDB20761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52698" y="1227291"/>
              <a:ext cx="245404" cy="245404"/>
            </a:xfrm>
            <a:prstGeom prst="rect">
              <a:avLst/>
            </a:prstGeom>
          </p:spPr>
        </p:pic>
      </p:grpSp>
      <p:cxnSp>
        <p:nvCxnSpPr>
          <p:cNvPr id="24" name="Lige pilforbindelse 23">
            <a:extLst>
              <a:ext uri="{FF2B5EF4-FFF2-40B4-BE49-F238E27FC236}">
                <a16:creationId xmlns:a16="http://schemas.microsoft.com/office/drawing/2014/main" id="{9458C00A-649E-253C-E019-81A60EA12748}"/>
              </a:ext>
            </a:extLst>
          </p:cNvPr>
          <p:cNvCxnSpPr>
            <a:cxnSpLocks/>
            <a:endCxn id="14" idx="0"/>
          </p:cNvCxnSpPr>
          <p:nvPr/>
        </p:nvCxnSpPr>
        <p:spPr bwMode="auto">
          <a:xfrm>
            <a:off x="5616181" y="3390053"/>
            <a:ext cx="7484" cy="429625"/>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25" name="Forbindelse: vinklet 24">
            <a:extLst>
              <a:ext uri="{FF2B5EF4-FFF2-40B4-BE49-F238E27FC236}">
                <a16:creationId xmlns:a16="http://schemas.microsoft.com/office/drawing/2014/main" id="{7DF7CFB6-5994-0506-5361-EF5288D95F1A}"/>
              </a:ext>
            </a:extLst>
          </p:cNvPr>
          <p:cNvCxnSpPr>
            <a:cxnSpLocks/>
            <a:stCxn id="19" idx="3"/>
            <a:endCxn id="21" idx="0"/>
          </p:cNvCxnSpPr>
          <p:nvPr/>
        </p:nvCxnSpPr>
        <p:spPr bwMode="auto">
          <a:xfrm>
            <a:off x="5260897" y="3390884"/>
            <a:ext cx="877487" cy="420156"/>
          </a:xfrm>
          <a:prstGeom prst="bentConnector2">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26" name="Lige pilforbindelse 25">
            <a:extLst>
              <a:ext uri="{FF2B5EF4-FFF2-40B4-BE49-F238E27FC236}">
                <a16:creationId xmlns:a16="http://schemas.microsoft.com/office/drawing/2014/main" id="{2B9D6663-F8B3-A7C9-FFC7-35DEE83E4560}"/>
              </a:ext>
            </a:extLst>
          </p:cNvPr>
          <p:cNvCxnSpPr>
            <a:cxnSpLocks/>
            <a:stCxn id="19" idx="0"/>
            <a:endCxn id="47" idx="2"/>
          </p:cNvCxnSpPr>
          <p:nvPr/>
        </p:nvCxnSpPr>
        <p:spPr bwMode="auto">
          <a:xfrm flipH="1" flipV="1">
            <a:off x="4994965" y="2958317"/>
            <a:ext cx="1781" cy="168416"/>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30" name="Lige pilforbindelse 29">
            <a:extLst>
              <a:ext uri="{FF2B5EF4-FFF2-40B4-BE49-F238E27FC236}">
                <a16:creationId xmlns:a16="http://schemas.microsoft.com/office/drawing/2014/main" id="{CDFB7EF4-4192-9F09-25E1-77FA606DE418}"/>
              </a:ext>
            </a:extLst>
          </p:cNvPr>
          <p:cNvCxnSpPr>
            <a:cxnSpLocks/>
            <a:stCxn id="47" idx="3"/>
            <a:endCxn id="38" idx="1"/>
          </p:cNvCxnSpPr>
          <p:nvPr/>
        </p:nvCxnSpPr>
        <p:spPr bwMode="auto">
          <a:xfrm flipV="1">
            <a:off x="5241759" y="2711488"/>
            <a:ext cx="303216" cy="35"/>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31" name="Lige forbindelse 30">
            <a:extLst>
              <a:ext uri="{FF2B5EF4-FFF2-40B4-BE49-F238E27FC236}">
                <a16:creationId xmlns:a16="http://schemas.microsoft.com/office/drawing/2014/main" id="{DCE4895E-432E-4267-61BF-3C20FC271B19}"/>
              </a:ext>
            </a:extLst>
          </p:cNvPr>
          <p:cNvCxnSpPr>
            <a:cxnSpLocks/>
            <a:stCxn id="38" idx="2"/>
          </p:cNvCxnSpPr>
          <p:nvPr/>
        </p:nvCxnSpPr>
        <p:spPr bwMode="auto">
          <a:xfrm>
            <a:off x="5765292" y="2931805"/>
            <a:ext cx="0" cy="458248"/>
          </a:xfrm>
          <a:prstGeom prst="line">
            <a:avLst/>
          </a:prstGeom>
          <a:noFill/>
          <a:ln w="9525" algn="ctr">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cxnSp>
      <p:sp>
        <p:nvSpPr>
          <p:cNvPr id="35" name="Tekstfelt 34">
            <a:extLst>
              <a:ext uri="{FF2B5EF4-FFF2-40B4-BE49-F238E27FC236}">
                <a16:creationId xmlns:a16="http://schemas.microsoft.com/office/drawing/2014/main" id="{3436FB43-12BA-1174-9F5A-4360C99796AA}"/>
              </a:ext>
            </a:extLst>
          </p:cNvPr>
          <p:cNvSpPr txBox="1"/>
          <p:nvPr/>
        </p:nvSpPr>
        <p:spPr>
          <a:xfrm>
            <a:off x="4926366" y="2284272"/>
            <a:ext cx="758783" cy="293469"/>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Frist udløber</a:t>
            </a:r>
          </a:p>
        </p:txBody>
      </p:sp>
      <p:cxnSp>
        <p:nvCxnSpPr>
          <p:cNvPr id="36" name="Lige forbindelse 35">
            <a:extLst>
              <a:ext uri="{FF2B5EF4-FFF2-40B4-BE49-F238E27FC236}">
                <a16:creationId xmlns:a16="http://schemas.microsoft.com/office/drawing/2014/main" id="{231B02B1-9CC3-7CEB-EA3E-794DE7FAA545}"/>
              </a:ext>
            </a:extLst>
          </p:cNvPr>
          <p:cNvCxnSpPr>
            <a:cxnSpLocks/>
            <a:stCxn id="47" idx="0"/>
          </p:cNvCxnSpPr>
          <p:nvPr/>
        </p:nvCxnSpPr>
        <p:spPr bwMode="auto">
          <a:xfrm>
            <a:off x="4994965" y="2464728"/>
            <a:ext cx="990644" cy="0"/>
          </a:xfrm>
          <a:prstGeom prst="line">
            <a:avLst/>
          </a:prstGeom>
          <a:noFill/>
          <a:ln w="9525" algn="ctr">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cxnSp>
      <p:cxnSp>
        <p:nvCxnSpPr>
          <p:cNvPr id="37" name="Lige forbindelse 36">
            <a:extLst>
              <a:ext uri="{FF2B5EF4-FFF2-40B4-BE49-F238E27FC236}">
                <a16:creationId xmlns:a16="http://schemas.microsoft.com/office/drawing/2014/main" id="{B87AD2DF-4D10-BC05-C3B8-8570D1C009FF}"/>
              </a:ext>
            </a:extLst>
          </p:cNvPr>
          <p:cNvCxnSpPr>
            <a:cxnSpLocks/>
          </p:cNvCxnSpPr>
          <p:nvPr/>
        </p:nvCxnSpPr>
        <p:spPr bwMode="auto">
          <a:xfrm>
            <a:off x="5985609" y="2464728"/>
            <a:ext cx="0" cy="925325"/>
          </a:xfrm>
          <a:prstGeom prst="line">
            <a:avLst/>
          </a:prstGeom>
          <a:noFill/>
          <a:ln w="9525" algn="ctr">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cxnSp>
      <p:pic>
        <p:nvPicPr>
          <p:cNvPr id="38" name="Grafik 37" descr="Kvinde med stok med massiv udfyldning">
            <a:extLst>
              <a:ext uri="{FF2B5EF4-FFF2-40B4-BE49-F238E27FC236}">
                <a16:creationId xmlns:a16="http://schemas.microsoft.com/office/drawing/2014/main" id="{0D20B9A8-B26A-FF1D-395D-E723F75E8D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4975" y="2491171"/>
            <a:ext cx="440634" cy="440634"/>
          </a:xfrm>
          <a:prstGeom prst="rect">
            <a:avLst/>
          </a:prstGeom>
        </p:spPr>
      </p:pic>
      <p:pic>
        <p:nvPicPr>
          <p:cNvPr id="40" name="Grafik 39" descr="Tand med massiv udfyldning">
            <a:extLst>
              <a:ext uri="{FF2B5EF4-FFF2-40B4-BE49-F238E27FC236}">
                <a16:creationId xmlns:a16="http://schemas.microsoft.com/office/drawing/2014/main" id="{3DE18C0D-84F7-74CE-E753-5750F6DD507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72158" y="3363137"/>
            <a:ext cx="364439" cy="364439"/>
          </a:xfrm>
          <a:prstGeom prst="rect">
            <a:avLst/>
          </a:prstGeom>
        </p:spPr>
      </p:pic>
      <p:sp>
        <p:nvSpPr>
          <p:cNvPr id="41" name="Tekstfelt 40">
            <a:extLst>
              <a:ext uri="{FF2B5EF4-FFF2-40B4-BE49-F238E27FC236}">
                <a16:creationId xmlns:a16="http://schemas.microsoft.com/office/drawing/2014/main" id="{189CFB37-F26F-355D-D17D-47824BBC43E2}"/>
              </a:ext>
            </a:extLst>
          </p:cNvPr>
          <p:cNvSpPr txBox="1"/>
          <p:nvPr/>
        </p:nvSpPr>
        <p:spPr>
          <a:xfrm>
            <a:off x="6826838" y="3692661"/>
            <a:ext cx="684583" cy="364438"/>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Tandlæge-</a:t>
            </a:r>
          </a:p>
          <a:p>
            <a:pPr algn="l"/>
            <a:r>
              <a:rPr lang="da-DK" sz="800" dirty="0">
                <a:latin typeface="Neue Haas Grotesk Text Pro" panose="020B0504020202020204" pitchFamily="34" charset="0"/>
                <a:cs typeface="Arial"/>
              </a:rPr>
              <a:t>konsulent</a:t>
            </a:r>
          </a:p>
        </p:txBody>
      </p:sp>
      <p:grpSp>
        <p:nvGrpSpPr>
          <p:cNvPr id="43" name="Gruppe 42">
            <a:extLst>
              <a:ext uri="{FF2B5EF4-FFF2-40B4-BE49-F238E27FC236}">
                <a16:creationId xmlns:a16="http://schemas.microsoft.com/office/drawing/2014/main" id="{BFDFF9CE-A814-243C-F6BF-7423481892D4}"/>
              </a:ext>
            </a:extLst>
          </p:cNvPr>
          <p:cNvGrpSpPr/>
          <p:nvPr/>
        </p:nvGrpSpPr>
        <p:grpSpPr>
          <a:xfrm>
            <a:off x="4748170" y="2464728"/>
            <a:ext cx="493589" cy="493589"/>
            <a:chOff x="6425406" y="2064780"/>
            <a:chExt cx="914400" cy="914400"/>
          </a:xfrm>
        </p:grpSpPr>
        <p:pic>
          <p:nvPicPr>
            <p:cNvPr id="47" name="Grafik 46" descr="Konvolut kontur">
              <a:extLst>
                <a:ext uri="{FF2B5EF4-FFF2-40B4-BE49-F238E27FC236}">
                  <a16:creationId xmlns:a16="http://schemas.microsoft.com/office/drawing/2014/main" id="{4523BC86-3CCB-1029-D1E9-A37E68557C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5406" y="2064780"/>
              <a:ext cx="914400" cy="914400"/>
            </a:xfrm>
            <a:prstGeom prst="rect">
              <a:avLst/>
            </a:prstGeom>
          </p:spPr>
        </p:pic>
        <p:pic>
          <p:nvPicPr>
            <p:cNvPr id="48" name="Grafik 47" descr="Spørgsmålstegn med massiv udfyldning">
              <a:extLst>
                <a:ext uri="{FF2B5EF4-FFF2-40B4-BE49-F238E27FC236}">
                  <a16:creationId xmlns:a16="http://schemas.microsoft.com/office/drawing/2014/main" id="{098D29EF-E3A8-A1A8-492E-522AF4C836D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033641" y="2410394"/>
              <a:ext cx="223173" cy="223173"/>
            </a:xfrm>
            <a:prstGeom prst="rect">
              <a:avLst/>
            </a:prstGeom>
          </p:spPr>
        </p:pic>
      </p:grpSp>
      <p:grpSp>
        <p:nvGrpSpPr>
          <p:cNvPr id="51" name="Gruppe 50">
            <a:extLst>
              <a:ext uri="{FF2B5EF4-FFF2-40B4-BE49-F238E27FC236}">
                <a16:creationId xmlns:a16="http://schemas.microsoft.com/office/drawing/2014/main" id="{1B786C06-63E6-46B5-0F42-EB9A0FAA0A48}"/>
              </a:ext>
            </a:extLst>
          </p:cNvPr>
          <p:cNvGrpSpPr/>
          <p:nvPr/>
        </p:nvGrpSpPr>
        <p:grpSpPr>
          <a:xfrm>
            <a:off x="5374850" y="4352211"/>
            <a:ext cx="510491" cy="451291"/>
            <a:chOff x="5410143" y="3622419"/>
            <a:chExt cx="914400" cy="914400"/>
          </a:xfrm>
        </p:grpSpPr>
        <p:pic>
          <p:nvPicPr>
            <p:cNvPr id="52" name="Grafik 51" descr="Mappe med massiv udfyldning">
              <a:extLst>
                <a:ext uri="{FF2B5EF4-FFF2-40B4-BE49-F238E27FC236}">
                  <a16:creationId xmlns:a16="http://schemas.microsoft.com/office/drawing/2014/main" id="{75FB2498-8868-74DC-3103-128EEEEC408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410143" y="3622419"/>
              <a:ext cx="914400" cy="914400"/>
            </a:xfrm>
            <a:prstGeom prst="rect">
              <a:avLst/>
            </a:prstGeom>
          </p:spPr>
        </p:pic>
        <p:sp>
          <p:nvSpPr>
            <p:cNvPr id="53" name="Tekstfelt 52">
              <a:extLst>
                <a:ext uri="{FF2B5EF4-FFF2-40B4-BE49-F238E27FC236}">
                  <a16:creationId xmlns:a16="http://schemas.microsoft.com/office/drawing/2014/main" id="{5C7A5313-238F-9147-5C9A-CCC93ED35858}"/>
                </a:ext>
              </a:extLst>
            </p:cNvPr>
            <p:cNvSpPr txBox="1"/>
            <p:nvPr/>
          </p:nvSpPr>
          <p:spPr>
            <a:xfrm>
              <a:off x="5440623" y="4008120"/>
              <a:ext cx="883920" cy="297180"/>
            </a:xfrm>
            <a:prstGeom prst="rect">
              <a:avLst/>
            </a:prstGeom>
            <a:noFill/>
            <a:ln>
              <a:noFill/>
            </a:ln>
          </p:spPr>
          <p:txBody>
            <a:bodyPr wrap="none" rtlCol="0">
              <a:noAutofit/>
            </a:bodyPr>
            <a:lstStyle/>
            <a:p>
              <a:pPr algn="l"/>
              <a:r>
                <a:rPr lang="da-DK" sz="400" dirty="0">
                  <a:solidFill>
                    <a:schemeClr val="bg1"/>
                  </a:solidFill>
                  <a:latin typeface="Neue Haas Grotesk Text Pro" panose="020B0504020202020204" pitchFamily="34" charset="0"/>
                  <a:cs typeface="Arial"/>
                </a:rPr>
                <a:t>Sag lukker</a:t>
              </a:r>
            </a:p>
          </p:txBody>
        </p:sp>
      </p:grpSp>
      <p:cxnSp>
        <p:nvCxnSpPr>
          <p:cNvPr id="57" name="Lige pilforbindelse 56">
            <a:extLst>
              <a:ext uri="{FF2B5EF4-FFF2-40B4-BE49-F238E27FC236}">
                <a16:creationId xmlns:a16="http://schemas.microsoft.com/office/drawing/2014/main" id="{57A26B5D-90A6-91A1-0029-D337AC7743BE}"/>
              </a:ext>
            </a:extLst>
          </p:cNvPr>
          <p:cNvCxnSpPr>
            <a:cxnSpLocks/>
          </p:cNvCxnSpPr>
          <p:nvPr/>
        </p:nvCxnSpPr>
        <p:spPr bwMode="auto">
          <a:xfrm>
            <a:off x="5622442" y="4248989"/>
            <a:ext cx="0" cy="155660"/>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58" name="Lige pilforbindelse 57">
            <a:extLst>
              <a:ext uri="{FF2B5EF4-FFF2-40B4-BE49-F238E27FC236}">
                <a16:creationId xmlns:a16="http://schemas.microsoft.com/office/drawing/2014/main" id="{E6458CBA-7C83-AE06-00DB-D6CB929D5C3B}"/>
              </a:ext>
            </a:extLst>
          </p:cNvPr>
          <p:cNvCxnSpPr>
            <a:cxnSpLocks/>
            <a:endCxn id="40" idx="1"/>
          </p:cNvCxnSpPr>
          <p:nvPr/>
        </p:nvCxnSpPr>
        <p:spPr bwMode="auto">
          <a:xfrm>
            <a:off x="6138383" y="3545357"/>
            <a:ext cx="833775" cy="0"/>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59" name="Lige pilforbindelse 58">
            <a:extLst>
              <a:ext uri="{FF2B5EF4-FFF2-40B4-BE49-F238E27FC236}">
                <a16:creationId xmlns:a16="http://schemas.microsoft.com/office/drawing/2014/main" id="{2D86B3B2-36DB-7EC8-D071-80ED6CE44596}"/>
              </a:ext>
            </a:extLst>
          </p:cNvPr>
          <p:cNvCxnSpPr>
            <a:cxnSpLocks/>
          </p:cNvCxnSpPr>
          <p:nvPr/>
        </p:nvCxnSpPr>
        <p:spPr bwMode="auto">
          <a:xfrm flipH="1">
            <a:off x="6138383" y="3652930"/>
            <a:ext cx="833775" cy="0"/>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63" name="Grafik 62" descr="Snegl med massiv udfyldning">
            <a:extLst>
              <a:ext uri="{FF2B5EF4-FFF2-40B4-BE49-F238E27FC236}">
                <a16:creationId xmlns:a16="http://schemas.microsoft.com/office/drawing/2014/main" id="{51DD68A6-20C4-56EC-6C26-DF9F2FD5B29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43034" y="2981883"/>
            <a:ext cx="199184" cy="199184"/>
          </a:xfrm>
          <a:prstGeom prst="rect">
            <a:avLst/>
          </a:prstGeom>
        </p:spPr>
      </p:pic>
      <p:pic>
        <p:nvPicPr>
          <p:cNvPr id="64" name="Picture 4" descr="Logo">
            <a:extLst>
              <a:ext uri="{FF2B5EF4-FFF2-40B4-BE49-F238E27FC236}">
                <a16:creationId xmlns:a16="http://schemas.microsoft.com/office/drawing/2014/main" id="{429EF2E5-F716-5213-7F5C-A61EB1ABFDB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350214" y="2943130"/>
            <a:ext cx="392024" cy="8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4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0"/>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5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4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5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92" grpId="0"/>
      <p:bldP spid="145" grpId="0"/>
      <p:bldP spid="152" grpId="0"/>
      <p:bldP spid="49" grpId="0"/>
      <p:bldP spid="35"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9689D72-D5CD-8F6D-290A-D06BBF3530B2}"/>
              </a:ext>
            </a:extLst>
          </p:cNvPr>
          <p:cNvSpPr>
            <a:spLocks noGrp="1"/>
          </p:cNvSpPr>
          <p:nvPr>
            <p:ph type="body" sz="quarter" idx="11"/>
          </p:nvPr>
        </p:nvSpPr>
        <p:spPr/>
        <p:txBody>
          <a:bodyPr/>
          <a:lstStyle/>
          <a:p>
            <a:r>
              <a:rPr lang="da-DK" dirty="0"/>
              <a:t>Personligt tillæg</a:t>
            </a:r>
          </a:p>
        </p:txBody>
      </p:sp>
      <p:pic>
        <p:nvPicPr>
          <p:cNvPr id="7" name="Grafik 6" descr="Callcenter med massiv udfyldning">
            <a:extLst>
              <a:ext uri="{FF2B5EF4-FFF2-40B4-BE49-F238E27FC236}">
                <a16:creationId xmlns:a16="http://schemas.microsoft.com/office/drawing/2014/main" id="{D01DA222-2C3B-03E3-0119-C49BA5EE35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3943" y="2035504"/>
            <a:ext cx="421396" cy="421396"/>
          </a:xfrm>
          <a:prstGeom prst="rect">
            <a:avLst/>
          </a:prstGeom>
        </p:spPr>
      </p:pic>
      <p:pic>
        <p:nvPicPr>
          <p:cNvPr id="9" name="Grafik 8" descr="Kvinde med stok med massiv udfyldning">
            <a:extLst>
              <a:ext uri="{FF2B5EF4-FFF2-40B4-BE49-F238E27FC236}">
                <a16:creationId xmlns:a16="http://schemas.microsoft.com/office/drawing/2014/main" id="{11D84AB3-E4E3-7341-C138-5CE49A12B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269" y="1022974"/>
            <a:ext cx="368651" cy="368651"/>
          </a:xfrm>
          <a:prstGeom prst="rect">
            <a:avLst/>
          </a:prstGeom>
        </p:spPr>
      </p:pic>
      <p:pic>
        <p:nvPicPr>
          <p:cNvPr id="11" name="Grafik 10" descr="Afspil med massiv udfyldning">
            <a:extLst>
              <a:ext uri="{FF2B5EF4-FFF2-40B4-BE49-F238E27FC236}">
                <a16:creationId xmlns:a16="http://schemas.microsoft.com/office/drawing/2014/main" id="{C31A1A26-CF42-4A7B-A0AC-83B728FE10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180" y="1114817"/>
            <a:ext cx="274300" cy="274300"/>
          </a:xfrm>
          <a:prstGeom prst="rect">
            <a:avLst/>
          </a:prstGeom>
        </p:spPr>
      </p:pic>
      <p:sp>
        <p:nvSpPr>
          <p:cNvPr id="12" name="Tekstfelt 11">
            <a:extLst>
              <a:ext uri="{FF2B5EF4-FFF2-40B4-BE49-F238E27FC236}">
                <a16:creationId xmlns:a16="http://schemas.microsoft.com/office/drawing/2014/main" id="{A60CEA49-3CAD-177F-1706-518B913969D8}"/>
              </a:ext>
            </a:extLst>
          </p:cNvPr>
          <p:cNvSpPr txBox="1"/>
          <p:nvPr/>
        </p:nvSpPr>
        <p:spPr>
          <a:xfrm>
            <a:off x="475196" y="1424368"/>
            <a:ext cx="701504" cy="266333"/>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Ansøger</a:t>
            </a:r>
          </a:p>
        </p:txBody>
      </p:sp>
      <p:sp>
        <p:nvSpPr>
          <p:cNvPr id="13" name="Tekstfelt 12">
            <a:extLst>
              <a:ext uri="{FF2B5EF4-FFF2-40B4-BE49-F238E27FC236}">
                <a16:creationId xmlns:a16="http://schemas.microsoft.com/office/drawing/2014/main" id="{41B19435-7D60-E52C-FF14-7C04C6D079BE}"/>
              </a:ext>
            </a:extLst>
          </p:cNvPr>
          <p:cNvSpPr txBox="1"/>
          <p:nvPr/>
        </p:nvSpPr>
        <p:spPr>
          <a:xfrm>
            <a:off x="61112" y="2437375"/>
            <a:ext cx="1511384" cy="451035"/>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Opret bevilling og ”Ja” til ”Auto” </a:t>
            </a:r>
          </a:p>
          <a:p>
            <a:pPr algn="l"/>
            <a:r>
              <a:rPr lang="da-DK" sz="800" dirty="0">
                <a:latin typeface="Neue Haas Grotesk Text Pro" panose="020B0504020202020204" pitchFamily="34" charset="0"/>
                <a:cs typeface="Arial"/>
              </a:rPr>
              <a:t>ved angiv sagsoplysninger.</a:t>
            </a:r>
          </a:p>
          <a:p>
            <a:pPr algn="l"/>
            <a:endParaRPr lang="da-DK" sz="1000" dirty="0">
              <a:latin typeface="Neue Haas Grotesk Text Pro" panose="020B0504020202020204" pitchFamily="34" charset="0"/>
              <a:cs typeface="Arial"/>
            </a:endParaRPr>
          </a:p>
        </p:txBody>
      </p:sp>
      <p:pic>
        <p:nvPicPr>
          <p:cNvPr id="15" name="Grafik 14" descr="Enkelt tandhjul med massiv udfyldning">
            <a:extLst>
              <a:ext uri="{FF2B5EF4-FFF2-40B4-BE49-F238E27FC236}">
                <a16:creationId xmlns:a16="http://schemas.microsoft.com/office/drawing/2014/main" id="{381BB108-B0BF-DD4D-1CFC-3BD5D597AA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4303" y="3146854"/>
            <a:ext cx="451036" cy="451036"/>
          </a:xfrm>
          <a:prstGeom prst="rect">
            <a:avLst/>
          </a:prstGeom>
        </p:spPr>
      </p:pic>
      <p:sp>
        <p:nvSpPr>
          <p:cNvPr id="16" name="Tekstfelt 15">
            <a:extLst>
              <a:ext uri="{FF2B5EF4-FFF2-40B4-BE49-F238E27FC236}">
                <a16:creationId xmlns:a16="http://schemas.microsoft.com/office/drawing/2014/main" id="{FDF86F05-E4DB-6189-CC09-AC55AB4AC339}"/>
              </a:ext>
            </a:extLst>
          </p:cNvPr>
          <p:cNvSpPr txBox="1"/>
          <p:nvPr/>
        </p:nvSpPr>
        <p:spPr>
          <a:xfrm>
            <a:off x="141670" y="3645581"/>
            <a:ext cx="1661979" cy="706369"/>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KP kigger </a:t>
            </a:r>
          </a:p>
          <a:p>
            <a:pPr algn="l"/>
            <a:r>
              <a:rPr lang="da-DK" sz="800" dirty="0">
                <a:latin typeface="Neue Haas Grotesk Text Pro" panose="020B0504020202020204" pitchFamily="34" charset="0"/>
                <a:cs typeface="Arial"/>
              </a:rPr>
              <a:t>regelark igennem:</a:t>
            </a:r>
          </a:p>
          <a:p>
            <a:pPr marL="171450" indent="-171450" algn="l">
              <a:buFont typeface="Arial" panose="020B0604020202020204" pitchFamily="34" charset="0"/>
              <a:buChar char="•"/>
            </a:pPr>
            <a:r>
              <a:rPr lang="da-DK" sz="800" dirty="0">
                <a:latin typeface="Neue Haas Grotesk Text Pro" panose="020B0504020202020204" pitchFamily="34" charset="0"/>
                <a:cs typeface="Arial"/>
              </a:rPr>
              <a:t>Pensionstype berettiger ikke</a:t>
            </a:r>
          </a:p>
          <a:p>
            <a:pPr marL="171450" indent="-171450" algn="l">
              <a:buFont typeface="Arial" panose="020B0604020202020204" pitchFamily="34" charset="0"/>
              <a:buChar char="•"/>
            </a:pPr>
            <a:r>
              <a:rPr lang="da-DK" sz="800" dirty="0">
                <a:latin typeface="Neue Haas Grotesk Text Pro" panose="020B0504020202020204" pitchFamily="34" charset="0"/>
                <a:cs typeface="Arial"/>
              </a:rPr>
              <a:t>Bilag mangler</a:t>
            </a:r>
          </a:p>
          <a:p>
            <a:pPr marL="171450" indent="-171450">
              <a:buFont typeface="Arial" panose="020B0604020202020204" pitchFamily="34" charset="0"/>
              <a:buChar char="•"/>
            </a:pPr>
            <a:r>
              <a:rPr lang="da-DK" sz="800" dirty="0">
                <a:latin typeface="Neue Haas Grotesk Text Pro" panose="020B0504020202020204" pitchFamily="34" charset="0"/>
                <a:cs typeface="Arial"/>
              </a:rPr>
              <a:t>Alt ok?</a:t>
            </a:r>
          </a:p>
          <a:p>
            <a:pPr algn="l"/>
            <a:endParaRPr lang="da-DK" sz="1100" dirty="0">
              <a:latin typeface="Neue Haas Grotesk Text Pro" panose="020B0504020202020204" pitchFamily="34" charset="0"/>
              <a:cs typeface="Arial"/>
            </a:endParaRPr>
          </a:p>
        </p:txBody>
      </p:sp>
      <p:cxnSp>
        <p:nvCxnSpPr>
          <p:cNvPr id="18" name="Lige pilforbindelse 17">
            <a:extLst>
              <a:ext uri="{FF2B5EF4-FFF2-40B4-BE49-F238E27FC236}">
                <a16:creationId xmlns:a16="http://schemas.microsoft.com/office/drawing/2014/main" id="{23990356-B75C-4CD6-80EA-EDD563DE2C98}"/>
              </a:ext>
            </a:extLst>
          </p:cNvPr>
          <p:cNvCxnSpPr>
            <a:cxnSpLocks/>
            <a:stCxn id="12" idx="2"/>
            <a:endCxn id="7" idx="0"/>
          </p:cNvCxnSpPr>
          <p:nvPr/>
        </p:nvCxnSpPr>
        <p:spPr bwMode="auto">
          <a:xfrm flipH="1">
            <a:off x="824641" y="1690701"/>
            <a:ext cx="1307" cy="344803"/>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22" name="Lige pilforbindelse 21">
            <a:extLst>
              <a:ext uri="{FF2B5EF4-FFF2-40B4-BE49-F238E27FC236}">
                <a16:creationId xmlns:a16="http://schemas.microsoft.com/office/drawing/2014/main" id="{43008FEE-F791-86BB-2CE5-8D5E962C3EAC}"/>
              </a:ext>
            </a:extLst>
          </p:cNvPr>
          <p:cNvCxnSpPr>
            <a:cxnSpLocks/>
            <a:stCxn id="13" idx="2"/>
            <a:endCxn id="15" idx="0"/>
          </p:cNvCxnSpPr>
          <p:nvPr/>
        </p:nvCxnSpPr>
        <p:spPr bwMode="auto">
          <a:xfrm flipH="1">
            <a:off x="809821" y="2888410"/>
            <a:ext cx="6983" cy="258444"/>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91" name="Grafik 90" descr="Oplysninger med massiv udfyldning">
            <a:extLst>
              <a:ext uri="{FF2B5EF4-FFF2-40B4-BE49-F238E27FC236}">
                <a16:creationId xmlns:a16="http://schemas.microsoft.com/office/drawing/2014/main" id="{24C0E448-B531-B2E4-45ED-C05DE1C90B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56661" y="3159388"/>
            <a:ext cx="442659" cy="442659"/>
          </a:xfrm>
          <a:prstGeom prst="rect">
            <a:avLst/>
          </a:prstGeom>
        </p:spPr>
      </p:pic>
      <p:sp>
        <p:nvSpPr>
          <p:cNvPr id="92" name="Tekstfelt 91">
            <a:extLst>
              <a:ext uri="{FF2B5EF4-FFF2-40B4-BE49-F238E27FC236}">
                <a16:creationId xmlns:a16="http://schemas.microsoft.com/office/drawing/2014/main" id="{55AC1141-45D8-9AC5-05F1-F88B5B1E76EB}"/>
              </a:ext>
            </a:extLst>
          </p:cNvPr>
          <p:cNvSpPr txBox="1"/>
          <p:nvPr/>
        </p:nvSpPr>
        <p:spPr>
          <a:xfrm>
            <a:off x="2579228" y="3505244"/>
            <a:ext cx="468199" cy="285461"/>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UDK</a:t>
            </a:r>
          </a:p>
        </p:txBody>
      </p:sp>
      <p:cxnSp>
        <p:nvCxnSpPr>
          <p:cNvPr id="102" name="Lige pilforbindelse 101">
            <a:extLst>
              <a:ext uri="{FF2B5EF4-FFF2-40B4-BE49-F238E27FC236}">
                <a16:creationId xmlns:a16="http://schemas.microsoft.com/office/drawing/2014/main" id="{1235DBF3-216D-E92B-9ACC-969E5BF06652}"/>
              </a:ext>
            </a:extLst>
          </p:cNvPr>
          <p:cNvCxnSpPr>
            <a:cxnSpLocks/>
            <a:stCxn id="91" idx="3"/>
          </p:cNvCxnSpPr>
          <p:nvPr/>
        </p:nvCxnSpPr>
        <p:spPr bwMode="auto">
          <a:xfrm flipV="1">
            <a:off x="2999320" y="3379678"/>
            <a:ext cx="386906" cy="1040"/>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grpSp>
        <p:nvGrpSpPr>
          <p:cNvPr id="106" name="Gruppe 105">
            <a:extLst>
              <a:ext uri="{FF2B5EF4-FFF2-40B4-BE49-F238E27FC236}">
                <a16:creationId xmlns:a16="http://schemas.microsoft.com/office/drawing/2014/main" id="{1611FCE4-AAB1-41F9-FA70-AEBA89824650}"/>
              </a:ext>
            </a:extLst>
          </p:cNvPr>
          <p:cNvGrpSpPr/>
          <p:nvPr/>
        </p:nvGrpSpPr>
        <p:grpSpPr>
          <a:xfrm>
            <a:off x="2528422" y="1725715"/>
            <a:ext cx="492497" cy="492497"/>
            <a:chOff x="1246734" y="3060188"/>
            <a:chExt cx="914400" cy="914400"/>
          </a:xfrm>
        </p:grpSpPr>
        <p:pic>
          <p:nvPicPr>
            <p:cNvPr id="107" name="Grafik 106" descr="Konvolut kontur">
              <a:extLst>
                <a:ext uri="{FF2B5EF4-FFF2-40B4-BE49-F238E27FC236}">
                  <a16:creationId xmlns:a16="http://schemas.microsoft.com/office/drawing/2014/main" id="{41963851-15B0-AFBD-96D3-F8BB5F050C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46734" y="3060188"/>
              <a:ext cx="914400" cy="914400"/>
            </a:xfrm>
            <a:prstGeom prst="rect">
              <a:avLst/>
            </a:prstGeom>
          </p:spPr>
        </p:pic>
        <p:pic>
          <p:nvPicPr>
            <p:cNvPr id="108" name="Grafik 107" descr="Udråbstegn med massiv udfyldning">
              <a:extLst>
                <a:ext uri="{FF2B5EF4-FFF2-40B4-BE49-F238E27FC236}">
                  <a16:creationId xmlns:a16="http://schemas.microsoft.com/office/drawing/2014/main" id="{711D930C-D3E3-C3B7-B282-A7793CA66A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33072" y="3371460"/>
              <a:ext cx="291857" cy="291857"/>
            </a:xfrm>
            <a:prstGeom prst="rect">
              <a:avLst/>
            </a:prstGeom>
          </p:spPr>
        </p:pic>
      </p:grpSp>
      <p:cxnSp>
        <p:nvCxnSpPr>
          <p:cNvPr id="109" name="Lige pilforbindelse 108">
            <a:extLst>
              <a:ext uri="{FF2B5EF4-FFF2-40B4-BE49-F238E27FC236}">
                <a16:creationId xmlns:a16="http://schemas.microsoft.com/office/drawing/2014/main" id="{855F17C9-9F92-0F20-70E0-75843DB45182}"/>
              </a:ext>
            </a:extLst>
          </p:cNvPr>
          <p:cNvCxnSpPr>
            <a:cxnSpLocks/>
            <a:stCxn id="91" idx="0"/>
            <a:endCxn id="107" idx="2"/>
          </p:cNvCxnSpPr>
          <p:nvPr/>
        </p:nvCxnSpPr>
        <p:spPr bwMode="auto">
          <a:xfrm flipH="1" flipV="1">
            <a:off x="2774671" y="2218212"/>
            <a:ext cx="3320" cy="941176"/>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14" name="Lige pilforbindelse 113">
            <a:extLst>
              <a:ext uri="{FF2B5EF4-FFF2-40B4-BE49-F238E27FC236}">
                <a16:creationId xmlns:a16="http://schemas.microsoft.com/office/drawing/2014/main" id="{128F521F-276D-4A37-EE29-BA3E737506F2}"/>
              </a:ext>
            </a:extLst>
          </p:cNvPr>
          <p:cNvCxnSpPr>
            <a:cxnSpLocks/>
            <a:stCxn id="107" idx="0"/>
          </p:cNvCxnSpPr>
          <p:nvPr/>
        </p:nvCxnSpPr>
        <p:spPr bwMode="auto">
          <a:xfrm flipV="1">
            <a:off x="2774671" y="1347520"/>
            <a:ext cx="0" cy="378195"/>
          </a:xfrm>
          <a:prstGeom prst="straightConnector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cxnSp>
        <p:nvCxnSpPr>
          <p:cNvPr id="128" name="Forbindelse: vinklet 127">
            <a:extLst>
              <a:ext uri="{FF2B5EF4-FFF2-40B4-BE49-F238E27FC236}">
                <a16:creationId xmlns:a16="http://schemas.microsoft.com/office/drawing/2014/main" id="{558338B3-DC8E-582D-E0CE-D0516DCD4181}"/>
              </a:ext>
            </a:extLst>
          </p:cNvPr>
          <p:cNvCxnSpPr>
            <a:cxnSpLocks/>
            <a:stCxn id="107" idx="3"/>
          </p:cNvCxnSpPr>
          <p:nvPr/>
        </p:nvCxnSpPr>
        <p:spPr bwMode="auto">
          <a:xfrm flipH="1">
            <a:off x="2956497" y="1971964"/>
            <a:ext cx="64422" cy="1191844"/>
          </a:xfrm>
          <a:prstGeom prst="bentConnector4">
            <a:avLst>
              <a:gd name="adj1" fmla="val -354848"/>
              <a:gd name="adj2" fmla="val 60331"/>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sp>
        <p:nvSpPr>
          <p:cNvPr id="145" name="Tekstfelt 144">
            <a:extLst>
              <a:ext uri="{FF2B5EF4-FFF2-40B4-BE49-F238E27FC236}">
                <a16:creationId xmlns:a16="http://schemas.microsoft.com/office/drawing/2014/main" id="{CE27B60A-6DA5-05BE-91BA-39B8E7694F75}"/>
              </a:ext>
            </a:extLst>
          </p:cNvPr>
          <p:cNvSpPr txBox="1"/>
          <p:nvPr/>
        </p:nvSpPr>
        <p:spPr>
          <a:xfrm>
            <a:off x="2166126" y="2581696"/>
            <a:ext cx="595915" cy="404343"/>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Ikke </a:t>
            </a:r>
          </a:p>
          <a:p>
            <a:pPr algn="l"/>
            <a:r>
              <a:rPr lang="da-DK" sz="800" dirty="0">
                <a:latin typeface="Neue Haas Grotesk Text Pro" panose="020B0504020202020204" pitchFamily="34" charset="0"/>
                <a:cs typeface="Arial"/>
              </a:rPr>
              <a:t>berettiget</a:t>
            </a:r>
          </a:p>
        </p:txBody>
      </p:sp>
      <p:cxnSp>
        <p:nvCxnSpPr>
          <p:cNvPr id="2" name="Forbindelse: vinklet 1">
            <a:extLst>
              <a:ext uri="{FF2B5EF4-FFF2-40B4-BE49-F238E27FC236}">
                <a16:creationId xmlns:a16="http://schemas.microsoft.com/office/drawing/2014/main" id="{5AADD9AD-B45E-046D-FA80-166572805505}"/>
              </a:ext>
            </a:extLst>
          </p:cNvPr>
          <p:cNvCxnSpPr>
            <a:cxnSpLocks/>
            <a:endCxn id="19" idx="2"/>
          </p:cNvCxnSpPr>
          <p:nvPr/>
        </p:nvCxnSpPr>
        <p:spPr bwMode="auto">
          <a:xfrm flipV="1">
            <a:off x="1123793" y="3661733"/>
            <a:ext cx="2480435" cy="477073"/>
          </a:xfrm>
          <a:prstGeom prst="bentConnector2">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grpSp>
        <p:nvGrpSpPr>
          <p:cNvPr id="32" name="Gruppe 31">
            <a:extLst>
              <a:ext uri="{FF2B5EF4-FFF2-40B4-BE49-F238E27FC236}">
                <a16:creationId xmlns:a16="http://schemas.microsoft.com/office/drawing/2014/main" id="{3BC44C5A-FE8B-8AAE-B68E-B301DAEDFB18}"/>
              </a:ext>
            </a:extLst>
          </p:cNvPr>
          <p:cNvGrpSpPr/>
          <p:nvPr/>
        </p:nvGrpSpPr>
        <p:grpSpPr>
          <a:xfrm>
            <a:off x="2538448" y="928924"/>
            <a:ext cx="510491" cy="451291"/>
            <a:chOff x="5410143" y="3622419"/>
            <a:chExt cx="914400" cy="914400"/>
          </a:xfrm>
        </p:grpSpPr>
        <p:pic>
          <p:nvPicPr>
            <p:cNvPr id="33" name="Grafik 32" descr="Mappe med massiv udfyldning">
              <a:extLst>
                <a:ext uri="{FF2B5EF4-FFF2-40B4-BE49-F238E27FC236}">
                  <a16:creationId xmlns:a16="http://schemas.microsoft.com/office/drawing/2014/main" id="{FDCC907C-22F6-16C7-9D93-A27D686D102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10143" y="3622419"/>
              <a:ext cx="914400" cy="914400"/>
            </a:xfrm>
            <a:prstGeom prst="rect">
              <a:avLst/>
            </a:prstGeom>
          </p:spPr>
        </p:pic>
        <p:sp>
          <p:nvSpPr>
            <p:cNvPr id="34" name="Tekstfelt 33">
              <a:extLst>
                <a:ext uri="{FF2B5EF4-FFF2-40B4-BE49-F238E27FC236}">
                  <a16:creationId xmlns:a16="http://schemas.microsoft.com/office/drawing/2014/main" id="{C75510E4-18B5-FAC7-28DE-CAC45C0D8E49}"/>
                </a:ext>
              </a:extLst>
            </p:cNvPr>
            <p:cNvSpPr txBox="1"/>
            <p:nvPr/>
          </p:nvSpPr>
          <p:spPr>
            <a:xfrm>
              <a:off x="5440623" y="4008120"/>
              <a:ext cx="883920" cy="297180"/>
            </a:xfrm>
            <a:prstGeom prst="rect">
              <a:avLst/>
            </a:prstGeom>
            <a:noFill/>
            <a:ln>
              <a:noFill/>
            </a:ln>
          </p:spPr>
          <p:txBody>
            <a:bodyPr wrap="none" rtlCol="0">
              <a:noAutofit/>
            </a:bodyPr>
            <a:lstStyle/>
            <a:p>
              <a:pPr algn="l"/>
              <a:r>
                <a:rPr lang="da-DK" sz="400" dirty="0">
                  <a:solidFill>
                    <a:schemeClr val="bg1"/>
                  </a:solidFill>
                  <a:latin typeface="Neue Haas Grotesk Text Pro" panose="020B0504020202020204" pitchFamily="34" charset="0"/>
                  <a:cs typeface="Arial"/>
                </a:rPr>
                <a:t>Sag lukker</a:t>
              </a:r>
            </a:p>
          </p:txBody>
        </p:sp>
      </p:grpSp>
      <p:pic>
        <p:nvPicPr>
          <p:cNvPr id="19" name="Grafik 18" descr="Callcenter med massiv udfyldning">
            <a:extLst>
              <a:ext uri="{FF2B5EF4-FFF2-40B4-BE49-F238E27FC236}">
                <a16:creationId xmlns:a16="http://schemas.microsoft.com/office/drawing/2014/main" id="{7D9FF848-29C9-7C3E-E4B3-14DC9932C3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0077" y="3133431"/>
            <a:ext cx="528302" cy="528302"/>
          </a:xfrm>
          <a:prstGeom prst="rect">
            <a:avLst/>
          </a:prstGeom>
        </p:spPr>
      </p:pic>
      <p:grpSp>
        <p:nvGrpSpPr>
          <p:cNvPr id="20" name="Gruppe 19">
            <a:extLst>
              <a:ext uri="{FF2B5EF4-FFF2-40B4-BE49-F238E27FC236}">
                <a16:creationId xmlns:a16="http://schemas.microsoft.com/office/drawing/2014/main" id="{E9532057-C96A-22A9-354C-11D121693140}"/>
              </a:ext>
            </a:extLst>
          </p:cNvPr>
          <p:cNvGrpSpPr/>
          <p:nvPr/>
        </p:nvGrpSpPr>
        <p:grpSpPr>
          <a:xfrm>
            <a:off x="6276542" y="3100123"/>
            <a:ext cx="501135" cy="501135"/>
            <a:chOff x="2520156" y="892793"/>
            <a:chExt cx="914400" cy="914400"/>
          </a:xfrm>
        </p:grpSpPr>
        <p:pic>
          <p:nvPicPr>
            <p:cNvPr id="21" name="Grafik 20" descr="Konvolut kontur">
              <a:extLst>
                <a:ext uri="{FF2B5EF4-FFF2-40B4-BE49-F238E27FC236}">
                  <a16:creationId xmlns:a16="http://schemas.microsoft.com/office/drawing/2014/main" id="{191A80DB-C302-B6A6-47A5-3F4563BAF0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20156" y="892793"/>
              <a:ext cx="914400" cy="914400"/>
            </a:xfrm>
            <a:prstGeom prst="rect">
              <a:avLst/>
            </a:prstGeom>
          </p:spPr>
        </p:pic>
        <p:pic>
          <p:nvPicPr>
            <p:cNvPr id="23" name="Grafik 22" descr="Afkrydsning med massiv udfyldning">
              <a:extLst>
                <a:ext uri="{FF2B5EF4-FFF2-40B4-BE49-F238E27FC236}">
                  <a16:creationId xmlns:a16="http://schemas.microsoft.com/office/drawing/2014/main" id="{826E0206-E334-3EE5-013D-3C5DDB20761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52698" y="1227291"/>
              <a:ext cx="245404" cy="245404"/>
            </a:xfrm>
            <a:prstGeom prst="rect">
              <a:avLst/>
            </a:prstGeom>
          </p:spPr>
        </p:pic>
      </p:grpSp>
      <p:cxnSp>
        <p:nvCxnSpPr>
          <p:cNvPr id="25" name="Forbindelse: vinklet 24">
            <a:extLst>
              <a:ext uri="{FF2B5EF4-FFF2-40B4-BE49-F238E27FC236}">
                <a16:creationId xmlns:a16="http://schemas.microsoft.com/office/drawing/2014/main" id="{7DF7CFB6-5994-0506-5361-EF5288D95F1A}"/>
              </a:ext>
            </a:extLst>
          </p:cNvPr>
          <p:cNvCxnSpPr>
            <a:cxnSpLocks/>
            <a:endCxn id="21" idx="1"/>
          </p:cNvCxnSpPr>
          <p:nvPr/>
        </p:nvCxnSpPr>
        <p:spPr bwMode="auto">
          <a:xfrm flipV="1">
            <a:off x="4372774" y="3350691"/>
            <a:ext cx="1903768" cy="121590"/>
          </a:xfrm>
          <a:prstGeom prst="bentConnector3">
            <a:avLst>
              <a:gd name="adj1" fmla="val 81707"/>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26" name="Lige pilforbindelse 25">
            <a:extLst>
              <a:ext uri="{FF2B5EF4-FFF2-40B4-BE49-F238E27FC236}">
                <a16:creationId xmlns:a16="http://schemas.microsoft.com/office/drawing/2014/main" id="{2B9D6663-F8B3-A7C9-FFC7-35DEE83E4560}"/>
              </a:ext>
            </a:extLst>
          </p:cNvPr>
          <p:cNvCxnSpPr>
            <a:cxnSpLocks/>
            <a:stCxn id="19" idx="0"/>
            <a:endCxn id="47" idx="2"/>
          </p:cNvCxnSpPr>
          <p:nvPr/>
        </p:nvCxnSpPr>
        <p:spPr bwMode="auto">
          <a:xfrm flipH="1" flipV="1">
            <a:off x="3602447" y="2965015"/>
            <a:ext cx="1781" cy="168416"/>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30" name="Lige pilforbindelse 29">
            <a:extLst>
              <a:ext uri="{FF2B5EF4-FFF2-40B4-BE49-F238E27FC236}">
                <a16:creationId xmlns:a16="http://schemas.microsoft.com/office/drawing/2014/main" id="{CDFB7EF4-4192-9F09-25E1-77FA606DE418}"/>
              </a:ext>
            </a:extLst>
          </p:cNvPr>
          <p:cNvCxnSpPr>
            <a:cxnSpLocks/>
            <a:stCxn id="47" idx="3"/>
            <a:endCxn id="38" idx="1"/>
          </p:cNvCxnSpPr>
          <p:nvPr/>
        </p:nvCxnSpPr>
        <p:spPr bwMode="auto">
          <a:xfrm flipV="1">
            <a:off x="3849241" y="2718186"/>
            <a:ext cx="303216" cy="35"/>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31" name="Lige forbindelse 30">
            <a:extLst>
              <a:ext uri="{FF2B5EF4-FFF2-40B4-BE49-F238E27FC236}">
                <a16:creationId xmlns:a16="http://schemas.microsoft.com/office/drawing/2014/main" id="{DCE4895E-432E-4267-61BF-3C20FC271B19}"/>
              </a:ext>
            </a:extLst>
          </p:cNvPr>
          <p:cNvCxnSpPr>
            <a:cxnSpLocks/>
            <a:stCxn id="38" idx="2"/>
          </p:cNvCxnSpPr>
          <p:nvPr/>
        </p:nvCxnSpPr>
        <p:spPr bwMode="auto">
          <a:xfrm>
            <a:off x="4372774" y="2938503"/>
            <a:ext cx="10230" cy="533929"/>
          </a:xfrm>
          <a:prstGeom prst="line">
            <a:avLst/>
          </a:prstGeom>
          <a:noFill/>
          <a:ln w="9525" algn="ctr">
            <a:solidFill>
              <a:schemeClr val="tx1"/>
            </a:solidFill>
            <a:prstDash val="sysDot"/>
            <a:round/>
            <a:headEnd type="none" w="med" len="med"/>
            <a:tailEnd type="none" w="med" len="med"/>
          </a:ln>
          <a:extLst>
            <a:ext uri="{909E8E84-426E-40dd-AFC4-6F175D3DCCD1}">
              <a14:hiddenFill xmlns="" xmlns:a14="http://schemas.microsoft.com/office/drawing/2010/main">
                <a:noFill/>
              </a14:hiddenFill>
            </a:ext>
          </a:extLst>
        </p:spPr>
      </p:cxnSp>
      <p:sp>
        <p:nvSpPr>
          <p:cNvPr id="35" name="Tekstfelt 34">
            <a:extLst>
              <a:ext uri="{FF2B5EF4-FFF2-40B4-BE49-F238E27FC236}">
                <a16:creationId xmlns:a16="http://schemas.microsoft.com/office/drawing/2014/main" id="{3436FB43-12BA-1174-9F5A-4360C99796AA}"/>
              </a:ext>
            </a:extLst>
          </p:cNvPr>
          <p:cNvSpPr txBox="1"/>
          <p:nvPr/>
        </p:nvSpPr>
        <p:spPr>
          <a:xfrm>
            <a:off x="3545977" y="2041686"/>
            <a:ext cx="758783" cy="293469"/>
          </a:xfrm>
          <a:prstGeom prst="rect">
            <a:avLst/>
          </a:prstGeom>
          <a:noFill/>
          <a:ln>
            <a:noFill/>
          </a:ln>
        </p:spPr>
        <p:txBody>
          <a:bodyPr wrap="none" rtlCol="0">
            <a:noAutofit/>
          </a:bodyPr>
          <a:lstStyle/>
          <a:p>
            <a:pPr algn="l"/>
            <a:r>
              <a:rPr lang="da-DK" sz="800" dirty="0">
                <a:latin typeface="Neue Haas Grotesk Text Pro" panose="020B0504020202020204" pitchFamily="34" charset="0"/>
                <a:cs typeface="Arial"/>
              </a:rPr>
              <a:t>Frist </a:t>
            </a:r>
          </a:p>
          <a:p>
            <a:pPr algn="l"/>
            <a:r>
              <a:rPr lang="da-DK" sz="800" dirty="0">
                <a:latin typeface="Neue Haas Grotesk Text Pro" panose="020B0504020202020204" pitchFamily="34" charset="0"/>
                <a:cs typeface="Arial"/>
              </a:rPr>
              <a:t>udløber</a:t>
            </a:r>
          </a:p>
        </p:txBody>
      </p:sp>
      <p:pic>
        <p:nvPicPr>
          <p:cNvPr id="38" name="Grafik 37" descr="Kvinde med stok med massiv udfyldning">
            <a:extLst>
              <a:ext uri="{FF2B5EF4-FFF2-40B4-BE49-F238E27FC236}">
                <a16:creationId xmlns:a16="http://schemas.microsoft.com/office/drawing/2014/main" id="{0D20B9A8-B26A-FF1D-395D-E723F75E8D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2457" y="2497869"/>
            <a:ext cx="440634" cy="440634"/>
          </a:xfrm>
          <a:prstGeom prst="rect">
            <a:avLst/>
          </a:prstGeom>
        </p:spPr>
      </p:pic>
      <p:grpSp>
        <p:nvGrpSpPr>
          <p:cNvPr id="43" name="Gruppe 42">
            <a:extLst>
              <a:ext uri="{FF2B5EF4-FFF2-40B4-BE49-F238E27FC236}">
                <a16:creationId xmlns:a16="http://schemas.microsoft.com/office/drawing/2014/main" id="{BFDFF9CE-A814-243C-F6BF-7423481892D4}"/>
              </a:ext>
            </a:extLst>
          </p:cNvPr>
          <p:cNvGrpSpPr/>
          <p:nvPr/>
        </p:nvGrpSpPr>
        <p:grpSpPr>
          <a:xfrm>
            <a:off x="3355652" y="2471426"/>
            <a:ext cx="493589" cy="493589"/>
            <a:chOff x="6425406" y="2064780"/>
            <a:chExt cx="914400" cy="914400"/>
          </a:xfrm>
        </p:grpSpPr>
        <p:pic>
          <p:nvPicPr>
            <p:cNvPr id="47" name="Grafik 46" descr="Konvolut kontur">
              <a:extLst>
                <a:ext uri="{FF2B5EF4-FFF2-40B4-BE49-F238E27FC236}">
                  <a16:creationId xmlns:a16="http://schemas.microsoft.com/office/drawing/2014/main" id="{4523BC86-3CCB-1029-D1E9-A37E68557C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5406" y="2064780"/>
              <a:ext cx="914400" cy="914400"/>
            </a:xfrm>
            <a:prstGeom prst="rect">
              <a:avLst/>
            </a:prstGeom>
          </p:spPr>
        </p:pic>
        <p:pic>
          <p:nvPicPr>
            <p:cNvPr id="48" name="Grafik 47" descr="Spørgsmålstegn med massiv udfyldning">
              <a:extLst>
                <a:ext uri="{FF2B5EF4-FFF2-40B4-BE49-F238E27FC236}">
                  <a16:creationId xmlns:a16="http://schemas.microsoft.com/office/drawing/2014/main" id="{098D29EF-E3A8-A1A8-492E-522AF4C836D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033641" y="2410394"/>
              <a:ext cx="223173" cy="223173"/>
            </a:xfrm>
            <a:prstGeom prst="rect">
              <a:avLst/>
            </a:prstGeom>
          </p:spPr>
        </p:pic>
      </p:grpSp>
      <p:cxnSp>
        <p:nvCxnSpPr>
          <p:cNvPr id="59" name="Lige pilforbindelse 58">
            <a:extLst>
              <a:ext uri="{FF2B5EF4-FFF2-40B4-BE49-F238E27FC236}">
                <a16:creationId xmlns:a16="http://schemas.microsoft.com/office/drawing/2014/main" id="{2D86B3B2-36DB-7EC8-D071-80ED6CE44596}"/>
              </a:ext>
            </a:extLst>
          </p:cNvPr>
          <p:cNvCxnSpPr>
            <a:cxnSpLocks/>
            <a:stCxn id="47" idx="0"/>
          </p:cNvCxnSpPr>
          <p:nvPr/>
        </p:nvCxnSpPr>
        <p:spPr bwMode="auto">
          <a:xfrm flipV="1">
            <a:off x="3602447" y="1893366"/>
            <a:ext cx="0" cy="578060"/>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69" name="Forbindelse: vinklet 68">
            <a:extLst>
              <a:ext uri="{FF2B5EF4-FFF2-40B4-BE49-F238E27FC236}">
                <a16:creationId xmlns:a16="http://schemas.microsoft.com/office/drawing/2014/main" id="{991BC350-EBC3-2A40-0147-0168873ADB06}"/>
              </a:ext>
            </a:extLst>
          </p:cNvPr>
          <p:cNvCxnSpPr>
            <a:cxnSpLocks/>
            <a:endCxn id="107" idx="1"/>
          </p:cNvCxnSpPr>
          <p:nvPr/>
        </p:nvCxnSpPr>
        <p:spPr bwMode="auto">
          <a:xfrm rot="5400000" flipH="1" flipV="1">
            <a:off x="1154111" y="2626748"/>
            <a:ext cx="2029095" cy="719528"/>
          </a:xfrm>
          <a:prstGeom prst="bentConnector2">
            <a:avLst/>
          </a:prstGeom>
          <a:noFill/>
          <a:ln w="19050" algn="ctr">
            <a:solidFill>
              <a:srgbClr val="7030A0"/>
            </a:solidFill>
            <a:prstDash val="solid"/>
            <a:round/>
            <a:headEnd type="none" w="med" len="med"/>
            <a:tailEnd type="triangle"/>
          </a:ln>
          <a:extLst>
            <a:ext uri="{909E8E84-426E-40dd-AFC4-6F175D3DCCD1}">
              <a14:hiddenFill xmlns="" xmlns:a14="http://schemas.microsoft.com/office/drawing/2010/main">
                <a:noFill/>
              </a14:hiddenFill>
            </a:ext>
          </a:extLst>
        </p:spPr>
      </p:cxnSp>
      <p:grpSp>
        <p:nvGrpSpPr>
          <p:cNvPr id="76" name="Gruppe 75">
            <a:extLst>
              <a:ext uri="{FF2B5EF4-FFF2-40B4-BE49-F238E27FC236}">
                <a16:creationId xmlns:a16="http://schemas.microsoft.com/office/drawing/2014/main" id="{EAF2716C-5F66-27E7-A428-E95B76F5114B}"/>
              </a:ext>
            </a:extLst>
          </p:cNvPr>
          <p:cNvGrpSpPr/>
          <p:nvPr/>
        </p:nvGrpSpPr>
        <p:grpSpPr>
          <a:xfrm>
            <a:off x="3355652" y="1422428"/>
            <a:ext cx="492497" cy="492497"/>
            <a:chOff x="1246734" y="3060188"/>
            <a:chExt cx="914400" cy="914400"/>
          </a:xfrm>
        </p:grpSpPr>
        <p:pic>
          <p:nvPicPr>
            <p:cNvPr id="77" name="Grafik 76" descr="Konvolut kontur">
              <a:extLst>
                <a:ext uri="{FF2B5EF4-FFF2-40B4-BE49-F238E27FC236}">
                  <a16:creationId xmlns:a16="http://schemas.microsoft.com/office/drawing/2014/main" id="{6EDCF5CE-6123-076F-DAA5-BCB0BA4734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46734" y="3060188"/>
              <a:ext cx="914400" cy="914400"/>
            </a:xfrm>
            <a:prstGeom prst="rect">
              <a:avLst/>
            </a:prstGeom>
          </p:spPr>
        </p:pic>
        <p:pic>
          <p:nvPicPr>
            <p:cNvPr id="78" name="Grafik 77" descr="Udråbstegn med massiv udfyldning">
              <a:extLst>
                <a:ext uri="{FF2B5EF4-FFF2-40B4-BE49-F238E27FC236}">
                  <a16:creationId xmlns:a16="http://schemas.microsoft.com/office/drawing/2014/main" id="{A6D64088-BE40-6FA2-E3EB-EC5A697802D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33072" y="3371460"/>
              <a:ext cx="291857" cy="291857"/>
            </a:xfrm>
            <a:prstGeom prst="rect">
              <a:avLst/>
            </a:prstGeom>
          </p:spPr>
        </p:pic>
      </p:grpSp>
      <p:pic>
        <p:nvPicPr>
          <p:cNvPr id="95" name="Grafik 94" descr="Snegl med massiv udfyldning">
            <a:extLst>
              <a:ext uri="{FF2B5EF4-FFF2-40B4-BE49-F238E27FC236}">
                <a16:creationId xmlns:a16="http://schemas.microsoft.com/office/drawing/2014/main" id="{F217D57C-08FC-77E2-4943-2370F374D8A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609761" y="2404283"/>
            <a:ext cx="337879" cy="337879"/>
          </a:xfrm>
          <a:prstGeom prst="rect">
            <a:avLst/>
          </a:prstGeom>
        </p:spPr>
      </p:pic>
      <p:grpSp>
        <p:nvGrpSpPr>
          <p:cNvPr id="100" name="Gruppe 99">
            <a:extLst>
              <a:ext uri="{FF2B5EF4-FFF2-40B4-BE49-F238E27FC236}">
                <a16:creationId xmlns:a16="http://schemas.microsoft.com/office/drawing/2014/main" id="{37F4C757-15BD-5B62-2C32-4F8AED96D079}"/>
              </a:ext>
            </a:extLst>
          </p:cNvPr>
          <p:cNvGrpSpPr/>
          <p:nvPr/>
        </p:nvGrpSpPr>
        <p:grpSpPr>
          <a:xfrm>
            <a:off x="6272803" y="3472281"/>
            <a:ext cx="497629" cy="492497"/>
            <a:chOff x="4723151" y="1387940"/>
            <a:chExt cx="914400" cy="914400"/>
          </a:xfrm>
        </p:grpSpPr>
        <p:pic>
          <p:nvPicPr>
            <p:cNvPr id="101" name="Grafik 100" descr="Konvolut kontur">
              <a:extLst>
                <a:ext uri="{FF2B5EF4-FFF2-40B4-BE49-F238E27FC236}">
                  <a16:creationId xmlns:a16="http://schemas.microsoft.com/office/drawing/2014/main" id="{DF028F35-60D4-5C6F-9DF4-76E2EFB06DC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23151" y="1387940"/>
              <a:ext cx="914400" cy="914400"/>
            </a:xfrm>
            <a:prstGeom prst="rect">
              <a:avLst/>
            </a:prstGeom>
          </p:spPr>
        </p:pic>
        <p:pic>
          <p:nvPicPr>
            <p:cNvPr id="103" name="Grafik 102" descr="Luk med massiv udfyldning">
              <a:extLst>
                <a:ext uri="{FF2B5EF4-FFF2-40B4-BE49-F238E27FC236}">
                  <a16:creationId xmlns:a16="http://schemas.microsoft.com/office/drawing/2014/main" id="{EB614EBC-0043-A81C-C668-4ED65C1FA23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361920" y="1720661"/>
              <a:ext cx="248958" cy="248958"/>
            </a:xfrm>
            <a:prstGeom prst="rect">
              <a:avLst/>
            </a:prstGeom>
          </p:spPr>
        </p:pic>
      </p:grpSp>
      <p:cxnSp>
        <p:nvCxnSpPr>
          <p:cNvPr id="111" name="Forbindelse: vinklet 110">
            <a:extLst>
              <a:ext uri="{FF2B5EF4-FFF2-40B4-BE49-F238E27FC236}">
                <a16:creationId xmlns:a16="http://schemas.microsoft.com/office/drawing/2014/main" id="{309D46D3-3416-4C48-0850-3C9F3039554F}"/>
              </a:ext>
            </a:extLst>
          </p:cNvPr>
          <p:cNvCxnSpPr>
            <a:cxnSpLocks/>
            <a:endCxn id="101" idx="1"/>
          </p:cNvCxnSpPr>
          <p:nvPr/>
        </p:nvCxnSpPr>
        <p:spPr bwMode="auto">
          <a:xfrm>
            <a:off x="5900238" y="3472281"/>
            <a:ext cx="372565" cy="246249"/>
          </a:xfrm>
          <a:prstGeom prst="bentConnector3">
            <a:avLst>
              <a:gd name="adj1" fmla="val 6688"/>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30" name="Forbindelse: vinklet 129">
            <a:extLst>
              <a:ext uri="{FF2B5EF4-FFF2-40B4-BE49-F238E27FC236}">
                <a16:creationId xmlns:a16="http://schemas.microsoft.com/office/drawing/2014/main" id="{82AC338F-67E7-7F69-C044-05ADC85CDE90}"/>
              </a:ext>
            </a:extLst>
          </p:cNvPr>
          <p:cNvCxnSpPr>
            <a:cxnSpLocks/>
          </p:cNvCxnSpPr>
          <p:nvPr/>
        </p:nvCxnSpPr>
        <p:spPr bwMode="auto">
          <a:xfrm rot="16200000" flipH="1">
            <a:off x="3801092" y="1840001"/>
            <a:ext cx="628969" cy="534854"/>
          </a:xfrm>
          <a:prstGeom prst="bentConnector3">
            <a:avLst>
              <a:gd name="adj1" fmla="val -36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37" name="Forbindelse: vinklet 136">
            <a:extLst>
              <a:ext uri="{FF2B5EF4-FFF2-40B4-BE49-F238E27FC236}">
                <a16:creationId xmlns:a16="http://schemas.microsoft.com/office/drawing/2014/main" id="{FEAA508D-EAC2-C1E4-F858-304B727AA8DD}"/>
              </a:ext>
            </a:extLst>
          </p:cNvPr>
          <p:cNvCxnSpPr>
            <a:cxnSpLocks/>
            <a:endCxn id="140" idx="1"/>
          </p:cNvCxnSpPr>
          <p:nvPr/>
        </p:nvCxnSpPr>
        <p:spPr bwMode="auto">
          <a:xfrm>
            <a:off x="5033725" y="2657599"/>
            <a:ext cx="483316" cy="121562"/>
          </a:xfrm>
          <a:prstGeom prst="bentConnector3">
            <a:avLst>
              <a:gd name="adj1" fmla="val 4248"/>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140" name="Tekstfelt 139">
            <a:extLst>
              <a:ext uri="{FF2B5EF4-FFF2-40B4-BE49-F238E27FC236}">
                <a16:creationId xmlns:a16="http://schemas.microsoft.com/office/drawing/2014/main" id="{69F6EDC1-EC08-F526-C8D4-5E01F7950980}"/>
              </a:ext>
            </a:extLst>
          </p:cNvPr>
          <p:cNvSpPr txBox="1"/>
          <p:nvPr/>
        </p:nvSpPr>
        <p:spPr>
          <a:xfrm>
            <a:off x="5517041" y="2532912"/>
            <a:ext cx="1552925" cy="492497"/>
          </a:xfrm>
          <a:prstGeom prst="rect">
            <a:avLst/>
          </a:prstGeom>
          <a:noFill/>
          <a:ln w="12700">
            <a:solidFill>
              <a:schemeClr val="tx1"/>
            </a:solidFill>
          </a:ln>
        </p:spPr>
        <p:txBody>
          <a:bodyPr wrap="square" rtlCol="0">
            <a:noAutofit/>
          </a:bodyPr>
          <a:lstStyle/>
          <a:p>
            <a:pPr algn="l"/>
            <a:r>
              <a:rPr lang="da-DK" sz="900" dirty="0">
                <a:latin typeface="Helvetica" pitchFamily="2" charset="0"/>
                <a:cs typeface="Arial"/>
              </a:rPr>
              <a:t>Stop automatik: Gå til ”Angiv sagsoplysninger” og vælg ”Nej” til Automatik</a:t>
            </a:r>
          </a:p>
        </p:txBody>
      </p:sp>
      <p:cxnSp>
        <p:nvCxnSpPr>
          <p:cNvPr id="143" name="Forbindelse: vinklet 142">
            <a:extLst>
              <a:ext uri="{FF2B5EF4-FFF2-40B4-BE49-F238E27FC236}">
                <a16:creationId xmlns:a16="http://schemas.microsoft.com/office/drawing/2014/main" id="{CAF0FFE7-E17F-51AF-B64F-ACF88445D7FA}"/>
              </a:ext>
            </a:extLst>
          </p:cNvPr>
          <p:cNvCxnSpPr>
            <a:cxnSpLocks/>
            <a:endCxn id="147" idx="1"/>
          </p:cNvCxnSpPr>
          <p:nvPr/>
        </p:nvCxnSpPr>
        <p:spPr bwMode="auto">
          <a:xfrm flipV="1">
            <a:off x="4593091" y="2199525"/>
            <a:ext cx="923950" cy="458462"/>
          </a:xfrm>
          <a:prstGeom prst="bentConnector3">
            <a:avLst>
              <a:gd name="adj1" fmla="val 50000"/>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
        <p:nvSpPr>
          <p:cNvPr id="147" name="Tekstfelt 146">
            <a:extLst>
              <a:ext uri="{FF2B5EF4-FFF2-40B4-BE49-F238E27FC236}">
                <a16:creationId xmlns:a16="http://schemas.microsoft.com/office/drawing/2014/main" id="{13668817-41C2-3B1B-4B6F-A1B752146B4A}"/>
              </a:ext>
            </a:extLst>
          </p:cNvPr>
          <p:cNvSpPr txBox="1"/>
          <p:nvPr/>
        </p:nvSpPr>
        <p:spPr>
          <a:xfrm>
            <a:off x="5517041" y="2009345"/>
            <a:ext cx="699896" cy="380359"/>
          </a:xfrm>
          <a:prstGeom prst="rect">
            <a:avLst/>
          </a:prstGeom>
          <a:noFill/>
          <a:ln w="12700">
            <a:solidFill>
              <a:schemeClr val="tx1"/>
            </a:solidFill>
          </a:ln>
        </p:spPr>
        <p:txBody>
          <a:bodyPr wrap="square" rtlCol="0">
            <a:noAutofit/>
          </a:bodyPr>
          <a:lstStyle/>
          <a:p>
            <a:pPr algn="l"/>
            <a:r>
              <a:rPr lang="da-DK" sz="900" dirty="0">
                <a:latin typeface="Helvetica" pitchFamily="2" charset="0"/>
                <a:cs typeface="Arial"/>
              </a:rPr>
              <a:t>Afbryd ventetrin</a:t>
            </a:r>
          </a:p>
        </p:txBody>
      </p:sp>
      <p:cxnSp>
        <p:nvCxnSpPr>
          <p:cNvPr id="160" name="Forbindelse: vinklet 159">
            <a:extLst>
              <a:ext uri="{FF2B5EF4-FFF2-40B4-BE49-F238E27FC236}">
                <a16:creationId xmlns:a16="http://schemas.microsoft.com/office/drawing/2014/main" id="{C5B530DC-A139-9A22-8CB8-5C166DAAFC54}"/>
              </a:ext>
            </a:extLst>
          </p:cNvPr>
          <p:cNvCxnSpPr>
            <a:cxnSpLocks/>
            <a:stCxn id="147" idx="0"/>
            <a:endCxn id="77" idx="3"/>
          </p:cNvCxnSpPr>
          <p:nvPr/>
        </p:nvCxnSpPr>
        <p:spPr bwMode="auto">
          <a:xfrm rot="16200000" flipV="1">
            <a:off x="4687235" y="829591"/>
            <a:ext cx="340668" cy="2018840"/>
          </a:xfrm>
          <a:prstGeom prst="bentConnector2">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83" name="Lige pilforbindelse 182">
            <a:extLst>
              <a:ext uri="{FF2B5EF4-FFF2-40B4-BE49-F238E27FC236}">
                <a16:creationId xmlns:a16="http://schemas.microsoft.com/office/drawing/2014/main" id="{1F5D4976-60D6-DECF-98BD-CDF91CB3F522}"/>
              </a:ext>
            </a:extLst>
          </p:cNvPr>
          <p:cNvCxnSpPr>
            <a:cxnSpLocks/>
          </p:cNvCxnSpPr>
          <p:nvPr/>
        </p:nvCxnSpPr>
        <p:spPr bwMode="auto">
          <a:xfrm>
            <a:off x="5738759" y="3025409"/>
            <a:ext cx="0" cy="446872"/>
          </a:xfrm>
          <a:prstGeom prst="straightConnector1">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pic>
        <p:nvPicPr>
          <p:cNvPr id="1028" name="Picture 4" descr="Logo">
            <a:extLst>
              <a:ext uri="{FF2B5EF4-FFF2-40B4-BE49-F238E27FC236}">
                <a16:creationId xmlns:a16="http://schemas.microsoft.com/office/drawing/2014/main" id="{0891A1D4-C1ED-386C-8318-313025900E5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32675" y="3305555"/>
            <a:ext cx="649788" cy="148246"/>
          </a:xfrm>
          <a:prstGeom prst="rect">
            <a:avLst/>
          </a:prstGeom>
          <a:noFill/>
          <a:extLst>
            <a:ext uri="{909E8E84-426E-40DD-AFC4-6F175D3DCCD1}">
              <a14:hiddenFill xmlns:a14="http://schemas.microsoft.com/office/drawing/2010/main">
                <a:solidFill>
                  <a:srgbClr val="FFFFFF"/>
                </a:solidFill>
              </a14:hiddenFill>
            </a:ext>
          </a:extLst>
        </p:spPr>
      </p:pic>
      <p:cxnSp>
        <p:nvCxnSpPr>
          <p:cNvPr id="188" name="Forbindelse: vinklet 187">
            <a:extLst>
              <a:ext uri="{FF2B5EF4-FFF2-40B4-BE49-F238E27FC236}">
                <a16:creationId xmlns:a16="http://schemas.microsoft.com/office/drawing/2014/main" id="{E5DBD7CE-F0FB-A661-1DFA-AFC1E67DC853}"/>
              </a:ext>
            </a:extLst>
          </p:cNvPr>
          <p:cNvCxnSpPr>
            <a:cxnSpLocks/>
          </p:cNvCxnSpPr>
          <p:nvPr/>
        </p:nvCxnSpPr>
        <p:spPr bwMode="auto">
          <a:xfrm flipV="1">
            <a:off x="809821" y="3472281"/>
            <a:ext cx="4928938" cy="762475"/>
          </a:xfrm>
          <a:prstGeom prst="bentConnector3">
            <a:avLst>
              <a:gd name="adj1" fmla="val 99956"/>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cxnSp>
        <p:nvCxnSpPr>
          <p:cNvPr id="1034" name="Forbindelse: vinklet 1033">
            <a:extLst>
              <a:ext uri="{FF2B5EF4-FFF2-40B4-BE49-F238E27FC236}">
                <a16:creationId xmlns:a16="http://schemas.microsoft.com/office/drawing/2014/main" id="{64D0124B-3236-BEA3-B826-0B747DBF7CD3}"/>
              </a:ext>
            </a:extLst>
          </p:cNvPr>
          <p:cNvCxnSpPr>
            <a:cxnSpLocks/>
            <a:stCxn id="77" idx="0"/>
            <a:endCxn id="34" idx="3"/>
          </p:cNvCxnSpPr>
          <p:nvPr/>
        </p:nvCxnSpPr>
        <p:spPr bwMode="auto">
          <a:xfrm rot="16200000" flipV="1">
            <a:off x="3210515" y="1031042"/>
            <a:ext cx="229811" cy="552962"/>
          </a:xfrm>
          <a:prstGeom prst="bentConnector2">
            <a:avLst/>
          </a:prstGeom>
          <a:noFill/>
          <a:ln w="9525" algn="ctr">
            <a:solidFill>
              <a:schemeClr val="tx1"/>
            </a:solidFill>
            <a:prstDash val="sysDot"/>
            <a:round/>
            <a:headEnd type="none" w="med" len="med"/>
            <a:tailEnd type="triangle"/>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49255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3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4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8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92" grpId="0"/>
      <p:bldP spid="145" grpId="0"/>
      <p:bldP spid="35" grpId="0"/>
      <p:bldP spid="140" grpId="0" animBg="1"/>
      <p:bldP spid="1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1CEC6-7833-0ABE-2FCF-F143DCD637D8}"/>
              </a:ext>
            </a:extLst>
          </p:cNvPr>
          <p:cNvSpPr>
            <a:spLocks noGrp="1"/>
          </p:cNvSpPr>
          <p:nvPr>
            <p:ph type="title"/>
          </p:nvPr>
        </p:nvSpPr>
        <p:spPr/>
        <p:txBody>
          <a:bodyPr/>
          <a:lstStyle/>
          <a:p>
            <a:r>
              <a:rPr lang="da-DK" dirty="0"/>
              <a:t>Release 4.1</a:t>
            </a:r>
            <a:br>
              <a:rPr lang="da-DK" dirty="0"/>
            </a:br>
            <a:r>
              <a:rPr lang="da-DK" dirty="0"/>
              <a:t>14. December 2023</a:t>
            </a:r>
          </a:p>
        </p:txBody>
      </p:sp>
      <p:sp>
        <p:nvSpPr>
          <p:cNvPr id="3" name="Pladsholder til tekst 2">
            <a:extLst>
              <a:ext uri="{FF2B5EF4-FFF2-40B4-BE49-F238E27FC236}">
                <a16:creationId xmlns:a16="http://schemas.microsoft.com/office/drawing/2014/main" id="{0FF648F0-A9B6-B8A0-D667-E5AE4069ED79}"/>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A44E03A0-F53D-2524-11A1-DD0FE93B7099}"/>
              </a:ext>
            </a:extLst>
          </p:cNvPr>
          <p:cNvSpPr>
            <a:spLocks noGrp="1"/>
          </p:cNvSpPr>
          <p:nvPr>
            <p:ph type="dt" sz="half" idx="10"/>
          </p:nvPr>
        </p:nvSpPr>
        <p:spPr/>
        <p:txBody>
          <a:bodyPr/>
          <a:lstStyle/>
          <a:p>
            <a:fld id="{E5A38BA0-1772-4BE8-A4BE-95C465777043}" type="datetime1">
              <a:rPr lang="en-US" smtClean="0"/>
              <a:t>1/5/2024</a:t>
            </a:fld>
            <a:endParaRPr lang="en-US" dirty="0"/>
          </a:p>
        </p:txBody>
      </p:sp>
      <p:sp>
        <p:nvSpPr>
          <p:cNvPr id="5" name="Pladsholder til slidenummer 4">
            <a:extLst>
              <a:ext uri="{FF2B5EF4-FFF2-40B4-BE49-F238E27FC236}">
                <a16:creationId xmlns:a16="http://schemas.microsoft.com/office/drawing/2014/main" id="{B641B0D1-142E-05D4-4DA9-0DF718D32746}"/>
              </a:ext>
            </a:extLst>
          </p:cNvPr>
          <p:cNvSpPr>
            <a:spLocks noGrp="1"/>
          </p:cNvSpPr>
          <p:nvPr>
            <p:ph type="sldNum" sz="quarter" idx="12"/>
          </p:nvPr>
        </p:nvSpPr>
        <p:spPr/>
        <p:txBody>
          <a:bodyPr/>
          <a:lstStyle/>
          <a:p>
            <a:fld id="{74E22A33-96DC-4C2E-AB13-0BE35979BFC0}" type="slidenum">
              <a:rPr lang="en-US" smtClean="0"/>
              <a:t>29</a:t>
            </a:fld>
            <a:endParaRPr lang="en-US" dirty="0"/>
          </a:p>
        </p:txBody>
      </p:sp>
    </p:spTree>
    <p:extLst>
      <p:ext uri="{BB962C8B-B14F-4D97-AF65-F5344CB8AC3E}">
        <p14:creationId xmlns:p14="http://schemas.microsoft.com/office/powerpoint/2010/main" val="1936918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555"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6550"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2ED146-D4E7-670A-8702-8849FED893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8546"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687EB94-1588-313B-8289-3538FF06F5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5931" y="2998772"/>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34337" y="294957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06681" y="29997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B8E19B5-2101-6613-E3AD-825F88965FC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202538"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15900" y="2973766"/>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425E2C0-1FED-A7AA-58A0-77A5AC311B7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704535" y="1318409"/>
            <a:ext cx="1278731" cy="1400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F5D0EA9-FF1C-268E-69CE-ED0E6C64245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735577"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lede">
            <a:extLst>
              <a:ext uri="{FF2B5EF4-FFF2-40B4-BE49-F238E27FC236}">
                <a16:creationId xmlns:a16="http://schemas.microsoft.com/office/drawing/2014/main" id="{216A2C89-E566-91E6-5325-B0CFB379882B}"/>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l="19065" t="14852" r="13544" b="4850"/>
          <a:stretch/>
        </p:blipFill>
        <p:spPr bwMode="auto">
          <a:xfrm>
            <a:off x="5537914" y="3192284"/>
            <a:ext cx="1146221" cy="11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2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Oversigt over ny funktionalitet</a:t>
            </a:r>
            <a:br>
              <a:rPr lang="da-DK" dirty="0"/>
            </a:br>
            <a:r>
              <a:rPr lang="da-DK" dirty="0">
                <a:solidFill>
                  <a:schemeClr val="tx2"/>
                </a:solidFill>
              </a:rPr>
              <a:t>KP release 4.1 - d. 14.12 2023</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Oktober 2023</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859444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a:t>Ny funktionalitet</a:t>
            </a:r>
            <a:endParaRPr lang="da-DK" dirty="0"/>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4.1.0</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468312" y="879611"/>
          <a:ext cx="8207375" cy="3321226"/>
        </p:xfrm>
        <a:graphic>
          <a:graphicData uri="http://schemas.openxmlformats.org/drawingml/2006/table">
            <a:tbl>
              <a:tblPr firstRow="1" bandRow="1">
                <a:tableStyleId>{5C22544A-7EE6-4342-B048-85BDC9FD1C3A}</a:tableStyleId>
              </a:tblPr>
              <a:tblGrid>
                <a:gridCol w="2914065">
                  <a:extLst>
                    <a:ext uri="{9D8B030D-6E8A-4147-A177-3AD203B41FA5}">
                      <a16:colId xmlns:a16="http://schemas.microsoft.com/office/drawing/2014/main" val="1814523858"/>
                    </a:ext>
                  </a:extLst>
                </a:gridCol>
                <a:gridCol w="5293310">
                  <a:extLst>
                    <a:ext uri="{9D8B030D-6E8A-4147-A177-3AD203B41FA5}">
                      <a16:colId xmlns:a16="http://schemas.microsoft.com/office/drawing/2014/main" val="413868683"/>
                    </a:ext>
                  </a:extLst>
                </a:gridCol>
              </a:tblGrid>
              <a:tr h="303706">
                <a:tc>
                  <a:txBody>
                    <a:bodyPr/>
                    <a:lstStyle/>
                    <a:p>
                      <a:r>
                        <a:rPr lang="da-DK" sz="1200" dirty="0">
                          <a:latin typeface="Neue Haas Grotesk Text Pro" panose="020B0504020202020204" pitchFamily="34" charset="0"/>
                        </a:rPr>
                        <a:t>Beskrivende titel</a:t>
                      </a:r>
                    </a:p>
                  </a:txBody>
                  <a:tcPr/>
                </a:tc>
                <a:tc>
                  <a:txBody>
                    <a:bodyPr/>
                    <a:lstStyle/>
                    <a:p>
                      <a:r>
                        <a:rPr lang="da-DK" sz="120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r>
                        <a:rPr lang="da-DK" sz="1200" dirty="0">
                          <a:latin typeface="Neue Haas Grotesk Text Pro" panose="020B0504020202020204" pitchFamily="34" charset="0"/>
                        </a:rPr>
                        <a:t>Revurdering af udvidet helbredstillæg til </a:t>
                      </a:r>
                      <a:r>
                        <a:rPr lang="da-DK" sz="1200" dirty="0" err="1">
                          <a:latin typeface="Neue Haas Grotesk Text Pro" panose="020B0504020202020204" pitchFamily="34" charset="0"/>
                        </a:rPr>
                        <a:t>fodbehandling</a:t>
                      </a:r>
                      <a:endParaRPr lang="da-DK" sz="1200" dirty="0">
                        <a:latin typeface="Neue Haas Grotesk Text Pro" panose="020B0504020202020204" pitchFamily="34" charset="0"/>
                      </a:endParaRPr>
                    </a:p>
                  </a:txBody>
                  <a:tcPr/>
                </a:tc>
                <a:tc>
                  <a:txBody>
                    <a:bodyPr/>
                    <a:lstStyle/>
                    <a:p>
                      <a:r>
                        <a:rPr lang="da-DK" sz="1200" dirty="0">
                          <a:latin typeface="Neue Haas Grotesk Text Pro" panose="020B0504020202020204" pitchFamily="34" charset="0"/>
                        </a:rPr>
                        <a:t>KP kan understøtte revurdering af sager med løbende fødder med ”antal behandlinger”. Hvis borger fortsat er berettiget nulstilles deres brugte ”klip”, så borger ikke skal søge igen eller oplyse ny formue.  </a:t>
                      </a:r>
                    </a:p>
                  </a:txBody>
                  <a:tcPr/>
                </a:tc>
                <a:extLst>
                  <a:ext uri="{0D108BD9-81ED-4DB2-BD59-A6C34878D82A}">
                    <a16:rowId xmlns:a16="http://schemas.microsoft.com/office/drawing/2014/main" val="1869783388"/>
                  </a:ext>
                </a:extLst>
              </a:tr>
              <a:tr h="303706">
                <a:tc>
                  <a:txBody>
                    <a:bodyPr/>
                    <a:lstStyle/>
                    <a:p>
                      <a:r>
                        <a:rPr lang="da-DK" sz="1200" dirty="0">
                          <a:latin typeface="Neue Haas Grotesk Text Pro" panose="020B0504020202020204" pitchFamily="34" charset="0"/>
                        </a:rPr>
                        <a:t>Forbedringer til opgaveindbakken</a:t>
                      </a:r>
                    </a:p>
                  </a:txBody>
                  <a:tcPr/>
                </a:tc>
                <a:tc>
                  <a:txBody>
                    <a:bodyPr/>
                    <a:lstStyle/>
                    <a:p>
                      <a:r>
                        <a:rPr lang="da-DK" sz="1200" dirty="0">
                          <a:latin typeface="Neue Haas Grotesk Text Pro" panose="020B0504020202020204" pitchFamily="34" charset="0"/>
                        </a:rPr>
                        <a:t>Det bliver muligt at sortere i opgaveindbakken. Det bliver også muligt at sætte en kategori på de enkelte opgaver i ”Opgaveindbakken”, og opgavepakker kan benyttes til at opfange bestemte kategorier, fx til brug for sagsbehandlere. </a:t>
                      </a:r>
                    </a:p>
                  </a:txBody>
                  <a:tcPr/>
                </a:tc>
                <a:extLst>
                  <a:ext uri="{0D108BD9-81ED-4DB2-BD59-A6C34878D82A}">
                    <a16:rowId xmlns:a16="http://schemas.microsoft.com/office/drawing/2014/main" val="956976437"/>
                  </a:ext>
                </a:extLst>
              </a:tr>
              <a:tr h="303706">
                <a:tc>
                  <a:txBody>
                    <a:bodyPr/>
                    <a:lstStyle/>
                    <a:p>
                      <a:r>
                        <a:rPr lang="da-DK" sz="1200" dirty="0">
                          <a:latin typeface="Neue Haas Grotesk Text Pro" panose="020B0504020202020204" pitchFamily="34" charset="0"/>
                        </a:rPr>
                        <a:t>Brugerdefinerede opfølgningsopgaver</a:t>
                      </a:r>
                    </a:p>
                  </a:txBody>
                  <a:tcPr/>
                </a:tc>
                <a:tc>
                  <a:txBody>
                    <a:bodyPr/>
                    <a:lstStyle/>
                    <a:p>
                      <a:r>
                        <a:rPr lang="da-DK" sz="1200" dirty="0">
                          <a:latin typeface="Neue Haas Grotesk Text Pro" panose="020B0504020202020204" pitchFamily="34" charset="0"/>
                        </a:rPr>
                        <a:t>Mulighed for at oprette brugerdefinerede opfølgningsopgaver. I kan selv styre, om funktionaliteten bliver tilgængelig i KP via systemadministrationen. </a:t>
                      </a:r>
                    </a:p>
                  </a:txBody>
                  <a:tcPr/>
                </a:tc>
                <a:extLst>
                  <a:ext uri="{0D108BD9-81ED-4DB2-BD59-A6C34878D82A}">
                    <a16:rowId xmlns:a16="http://schemas.microsoft.com/office/drawing/2014/main" val="2211052701"/>
                  </a:ext>
                </a:extLst>
              </a:tr>
              <a:tr h="303706">
                <a:tc>
                  <a:txBody>
                    <a:bodyPr/>
                    <a:lstStyle/>
                    <a:p>
                      <a:r>
                        <a:rPr lang="da-DK" sz="1200" dirty="0">
                          <a:latin typeface="Neue Haas Grotesk Text Pro" panose="020B0504020202020204" pitchFamily="34" charset="0"/>
                        </a:rPr>
                        <a:t>Rettelse relateret ophørsbrev/nyt helbredstillægskort ved årsskiftet</a:t>
                      </a:r>
                    </a:p>
                  </a:txBody>
                  <a:tcPr/>
                </a:tc>
                <a:tc>
                  <a:txBody>
                    <a:bodyPr/>
                    <a:lstStyle/>
                    <a:p>
                      <a:r>
                        <a:rPr lang="da-DK" sz="1200" dirty="0">
                          <a:latin typeface="Neue Haas Grotesk Text Pro" panose="020B0504020202020204" pitchFamily="34" charset="0"/>
                        </a:rPr>
                        <a:t>Rettelse af uhensigtsmæssigheder, som oplevedes ved revurderinger ved årsskiftet. Implementering af rettelse, som blev kørt sidste år. </a:t>
                      </a:r>
                    </a:p>
                  </a:txBody>
                  <a:tcPr/>
                </a:tc>
                <a:extLst>
                  <a:ext uri="{0D108BD9-81ED-4DB2-BD59-A6C34878D82A}">
                    <a16:rowId xmlns:a16="http://schemas.microsoft.com/office/drawing/2014/main" val="553998246"/>
                  </a:ext>
                </a:extLst>
              </a:tr>
              <a:tr h="303706">
                <a:tc>
                  <a:txBody>
                    <a:bodyPr/>
                    <a:lstStyle/>
                    <a:p>
                      <a:r>
                        <a:rPr lang="da-DK" sz="1200" dirty="0">
                          <a:latin typeface="Neue Haas Grotesk Text Pro" panose="020B0504020202020204" pitchFamily="34" charset="0"/>
                        </a:rPr>
                        <a:t>Lovændring relateret mellemkommunal afregning (MAF)</a:t>
                      </a:r>
                    </a:p>
                  </a:txBody>
                  <a:tcPr/>
                </a:tc>
                <a:tc>
                  <a:txBody>
                    <a:bodyPr/>
                    <a:lstStyle/>
                    <a:p>
                      <a:r>
                        <a:rPr lang="da-DK" sz="1200" dirty="0">
                          <a:latin typeface="Neue Haas Grotesk Text Pro" panose="020B0504020202020204" pitchFamily="34" charset="0"/>
                        </a:rPr>
                        <a:t>Forventet forsimpling af MAF-lovgivningen primo 2024.</a:t>
                      </a:r>
                    </a:p>
                  </a:txBody>
                  <a:tcPr/>
                </a:tc>
                <a:extLst>
                  <a:ext uri="{0D108BD9-81ED-4DB2-BD59-A6C34878D82A}">
                    <a16:rowId xmlns:a16="http://schemas.microsoft.com/office/drawing/2014/main" val="618872388"/>
                  </a:ext>
                </a:extLst>
              </a:tr>
            </a:tbl>
          </a:graphicData>
        </a:graphic>
      </p:graphicFrame>
      <p:pic>
        <p:nvPicPr>
          <p:cNvPr id="1026" name="Picture 2" descr="Kombit">
            <a:extLst>
              <a:ext uri="{FF2B5EF4-FFF2-40B4-BE49-F238E27FC236}">
                <a16:creationId xmlns:a16="http://schemas.microsoft.com/office/drawing/2014/main" id="{902C1A33-C5B2-770B-7D58-3C15308539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6960" y="2330742"/>
            <a:ext cx="762000" cy="247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ombit">
            <a:extLst>
              <a:ext uri="{FF2B5EF4-FFF2-40B4-BE49-F238E27FC236}">
                <a16:creationId xmlns:a16="http://schemas.microsoft.com/office/drawing/2014/main" id="{0B788105-DD7E-DCEB-F9CC-5831744FA01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6960" y="2973815"/>
            <a:ext cx="762000"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108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540EE-EEE9-8CC5-93A2-F92A91484459}"/>
              </a:ext>
            </a:extLst>
          </p:cNvPr>
          <p:cNvSpPr>
            <a:spLocks noGrp="1"/>
          </p:cNvSpPr>
          <p:nvPr>
            <p:ph type="title"/>
          </p:nvPr>
        </p:nvSpPr>
        <p:spPr/>
        <p:txBody>
          <a:bodyPr/>
          <a:lstStyle/>
          <a:p>
            <a:r>
              <a:rPr lang="da-DK" dirty="0"/>
              <a:t>Webinar om </a:t>
            </a:r>
            <a:r>
              <a:rPr lang="da-DK"/>
              <a:t>lovændring relateret </a:t>
            </a:r>
            <a:r>
              <a:rPr lang="da-DK" dirty="0"/>
              <a:t>MAF er afholdt</a:t>
            </a:r>
          </a:p>
        </p:txBody>
      </p:sp>
      <p:sp>
        <p:nvSpPr>
          <p:cNvPr id="3" name="Pladsholder til tekst 2">
            <a:extLst>
              <a:ext uri="{FF2B5EF4-FFF2-40B4-BE49-F238E27FC236}">
                <a16:creationId xmlns:a16="http://schemas.microsoft.com/office/drawing/2014/main" id="{258225CB-23A5-0D5C-AE65-CC060E4F70E8}"/>
              </a:ext>
            </a:extLst>
          </p:cNvPr>
          <p:cNvSpPr>
            <a:spLocks noGrp="1"/>
          </p:cNvSpPr>
          <p:nvPr>
            <p:ph type="body" sz="quarter" idx="10"/>
          </p:nvPr>
        </p:nvSpPr>
        <p:spPr/>
        <p:txBody>
          <a:bodyPr/>
          <a:lstStyle/>
          <a:p>
            <a:r>
              <a:rPr lang="da-DK" dirty="0"/>
              <a:t>Vi har afholdt webinar om lovændringen tirsdag og onsdag.</a:t>
            </a:r>
          </a:p>
          <a:p>
            <a:r>
              <a:rPr lang="da-DK" dirty="0"/>
              <a:t>Optagelse og slides ligger på </a:t>
            </a:r>
            <a:r>
              <a:rPr lang="da-DK" dirty="0" err="1"/>
              <a:t>KOMBITs</a:t>
            </a:r>
            <a:r>
              <a:rPr lang="da-DK" dirty="0"/>
              <a:t> dokumentbibliotek </a:t>
            </a:r>
            <a:r>
              <a:rPr lang="da-DK" dirty="0">
                <a:hlinkClick r:id="rId2"/>
              </a:rPr>
              <a:t>Dokumenter - Webinarer om releases (kombit.dk)</a:t>
            </a:r>
            <a:r>
              <a:rPr lang="da-DK" dirty="0"/>
              <a:t>.</a:t>
            </a:r>
          </a:p>
          <a:p>
            <a:r>
              <a:rPr lang="da-DK" dirty="0"/>
              <a:t>Skriv endelig til </a:t>
            </a:r>
            <a:r>
              <a:rPr lang="da-DK" dirty="0">
                <a:hlinkClick r:id="rId3"/>
              </a:rPr>
              <a:t>KP@kombit.dk</a:t>
            </a:r>
            <a:r>
              <a:rPr lang="da-DK" dirty="0"/>
              <a:t>, hvis I har spørgsmål.</a:t>
            </a:r>
          </a:p>
        </p:txBody>
      </p:sp>
      <p:sp>
        <p:nvSpPr>
          <p:cNvPr id="4" name="Pladsholder til tekst 3">
            <a:extLst>
              <a:ext uri="{FF2B5EF4-FFF2-40B4-BE49-F238E27FC236}">
                <a16:creationId xmlns:a16="http://schemas.microsoft.com/office/drawing/2014/main" id="{A9A91C82-BF13-4C9E-A000-0BBF2B933E5E}"/>
              </a:ext>
            </a:extLst>
          </p:cNvPr>
          <p:cNvSpPr>
            <a:spLocks noGrp="1"/>
          </p:cNvSpPr>
          <p:nvPr>
            <p:ph type="body" sz="quarter" idx="11"/>
          </p:nvPr>
        </p:nvSpPr>
        <p:spPr/>
        <p:txBody>
          <a:bodyPr/>
          <a:lstStyle/>
          <a:p>
            <a:r>
              <a:rPr lang="da-DK" dirty="0"/>
              <a:t>Release 4.1</a:t>
            </a:r>
          </a:p>
        </p:txBody>
      </p:sp>
      <p:pic>
        <p:nvPicPr>
          <p:cNvPr id="7" name="Pladsholder til billede 6" descr="Et billede, der indeholder sky, vand, sø, udendørs&#10;&#10;Automatisk genereret beskrivelse">
            <a:extLst>
              <a:ext uri="{FF2B5EF4-FFF2-40B4-BE49-F238E27FC236}">
                <a16:creationId xmlns:a16="http://schemas.microsoft.com/office/drawing/2014/main" id="{61DA2173-6A05-19D0-D398-6E7FBF5A3662}"/>
              </a:ext>
            </a:extLst>
          </p:cNvPr>
          <p:cNvPicPr>
            <a:picLocks noGrp="1" noChangeAspect="1"/>
          </p:cNvPicPr>
          <p:nvPr>
            <p:ph type="pic" sz="quarter" idx="12"/>
          </p:nvPr>
        </p:nvPicPr>
        <p:blipFill>
          <a:blip r:embed="rId4">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39154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Release 5.0</a:t>
            </a:r>
            <a:br>
              <a:rPr lang="da-DK" dirty="0"/>
            </a:br>
            <a:r>
              <a:rPr lang="da-DK" dirty="0"/>
              <a:t>25. marts 2024</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447151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Oversigt over ny funktionalitet</a:t>
            </a:r>
            <a:br>
              <a:rPr lang="da-DK" dirty="0"/>
            </a:br>
            <a:r>
              <a:rPr lang="da-DK" dirty="0">
                <a:solidFill>
                  <a:schemeClr val="tx2"/>
                </a:solidFill>
              </a:rPr>
              <a:t>KP release 5.0 – 25. </a:t>
            </a:r>
            <a:r>
              <a:rPr lang="da-DK">
                <a:solidFill>
                  <a:schemeClr val="tx2"/>
                </a:solidFill>
              </a:rPr>
              <a:t>marts </a:t>
            </a:r>
            <a:r>
              <a:rPr lang="da-DK" dirty="0">
                <a:solidFill>
                  <a:schemeClr val="tx2"/>
                </a:solidFill>
              </a:rPr>
              <a:t>2024</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2 / November 2024 – Ændringer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222874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Ny </a:t>
            </a:r>
            <a:r>
              <a:rPr lang="da-DK"/>
              <a:t>funktionalitet </a:t>
            </a:r>
            <a:endParaRPr lang="da-DK" dirty="0"/>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5.0.0</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468312" y="879611"/>
          <a:ext cx="8207375" cy="4248678"/>
        </p:xfrm>
        <a:graphic>
          <a:graphicData uri="http://schemas.openxmlformats.org/drawingml/2006/table">
            <a:tbl>
              <a:tblPr firstRow="1" bandRow="1">
                <a:tableStyleId>{5C22544A-7EE6-4342-B048-85BDC9FD1C3A}</a:tableStyleId>
              </a:tblPr>
              <a:tblGrid>
                <a:gridCol w="2914065">
                  <a:extLst>
                    <a:ext uri="{9D8B030D-6E8A-4147-A177-3AD203B41FA5}">
                      <a16:colId xmlns:a16="http://schemas.microsoft.com/office/drawing/2014/main" val="1814523858"/>
                    </a:ext>
                  </a:extLst>
                </a:gridCol>
                <a:gridCol w="5293310">
                  <a:extLst>
                    <a:ext uri="{9D8B030D-6E8A-4147-A177-3AD203B41FA5}">
                      <a16:colId xmlns:a16="http://schemas.microsoft.com/office/drawing/2014/main" val="413868683"/>
                    </a:ext>
                  </a:extLst>
                </a:gridCol>
              </a:tblGrid>
              <a:tr h="303706">
                <a:tc>
                  <a:txBody>
                    <a:bodyPr/>
                    <a:lstStyle/>
                    <a:p>
                      <a:r>
                        <a:rPr lang="da-DK" sz="1050" dirty="0">
                          <a:latin typeface="Neue Haas Grotesk Text Pro" panose="020B0504020202020204" pitchFamily="34" charset="0"/>
                        </a:rPr>
                        <a:t>Beskrivende titel</a:t>
                      </a:r>
                    </a:p>
                  </a:txBody>
                  <a:tcPr/>
                </a:tc>
                <a:tc>
                  <a:txBody>
                    <a:bodyPr/>
                    <a:lstStyle/>
                    <a:p>
                      <a:r>
                        <a:rPr lang="da-DK" sz="105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dirty="0">
                          <a:latin typeface="Neue Haas Grotesk Text Pro" panose="020B0504020202020204" pitchFamily="34" charset="0"/>
                        </a:rPr>
                        <a:t>Modtagelse og behandling af </a:t>
                      </a:r>
                      <a:r>
                        <a:rPr lang="da-DK" sz="1050" dirty="0" err="1">
                          <a:latin typeface="Neue Haas Grotesk Text Pro" panose="020B0504020202020204" pitchFamily="34" charset="0"/>
                        </a:rPr>
                        <a:t>eFaktura</a:t>
                      </a:r>
                      <a:r>
                        <a:rPr lang="da-DK" sz="1050" dirty="0">
                          <a:latin typeface="Neue Haas Grotesk Text Pro" panose="020B0504020202020204" pitchFamily="34" charset="0"/>
                        </a:rPr>
                        <a:t> i KP inkl. automatisk validering. </a:t>
                      </a:r>
                    </a:p>
                  </a:txBody>
                  <a:tcPr/>
                </a:tc>
                <a:tc>
                  <a:txBody>
                    <a:bodyPr/>
                    <a:lstStyle/>
                    <a:p>
                      <a:r>
                        <a:rPr lang="da-DK" sz="1050" dirty="0">
                          <a:latin typeface="Neue Haas Grotesk Text Pro" panose="020B0504020202020204" pitchFamily="34" charset="0"/>
                        </a:rPr>
                        <a:t>KP kan modtage </a:t>
                      </a:r>
                      <a:r>
                        <a:rPr lang="da-DK" sz="1050" dirty="0" err="1">
                          <a:latin typeface="Neue Haas Grotesk Text Pro" panose="020B0504020202020204" pitchFamily="34" charset="0"/>
                        </a:rPr>
                        <a:t>eFaktura</a:t>
                      </a:r>
                      <a:r>
                        <a:rPr lang="da-DK" sz="1050" dirty="0">
                          <a:latin typeface="Neue Haas Grotesk Text Pro" panose="020B0504020202020204" pitchFamily="34" charset="0"/>
                        </a:rPr>
                        <a:t> og foretage automatisk validering ved modtagelse. Ved almindelig helbredstillæg kan KP godkende betaling automatisk, </a:t>
                      </a:r>
                      <a:r>
                        <a:rPr lang="da-DK" sz="1050" dirty="0">
                          <a:highlight>
                            <a:srgbClr val="FFFF00"/>
                          </a:highlight>
                          <a:latin typeface="Neue Haas Grotesk Text Pro" panose="020B0504020202020204" pitchFamily="34" charset="0"/>
                        </a:rPr>
                        <a:t>hvis borger ikke er medlem af Sygeforsikring ‘</a:t>
                      </a:r>
                      <a:r>
                        <a:rPr lang="da-DK" sz="1050" dirty="0" err="1">
                          <a:highlight>
                            <a:srgbClr val="FFFF00"/>
                          </a:highlight>
                          <a:latin typeface="Neue Haas Grotesk Text Pro" panose="020B0504020202020204" pitchFamily="34" charset="0"/>
                        </a:rPr>
                        <a:t>danmark</a:t>
                      </a:r>
                      <a:r>
                        <a:rPr lang="da-DK" sz="1050" dirty="0">
                          <a:highlight>
                            <a:srgbClr val="FFFF00"/>
                          </a:highlight>
                          <a:latin typeface="Neue Haas Grotesk Text Pro" panose="020B0504020202020204" pitchFamily="34" charset="0"/>
                        </a:rPr>
                        <a:t>’</a:t>
                      </a:r>
                      <a:r>
                        <a:rPr lang="da-DK" sz="1050" dirty="0">
                          <a:latin typeface="Neue Haas Grotesk Text Pro" panose="020B0504020202020204" pitchFamily="34" charset="0"/>
                        </a:rPr>
                        <a:t>, og I kan opsætte en beløbsgrænse, som styrer, om en </a:t>
                      </a:r>
                      <a:r>
                        <a:rPr lang="da-DK" sz="1050" dirty="0" err="1">
                          <a:latin typeface="Neue Haas Grotesk Text Pro" panose="020B0504020202020204" pitchFamily="34" charset="0"/>
                        </a:rPr>
                        <a:t>eFaktura</a:t>
                      </a:r>
                      <a:r>
                        <a:rPr lang="da-DK" sz="1050" dirty="0">
                          <a:latin typeface="Neue Haas Grotesk Text Pro" panose="020B0504020202020204" pitchFamily="34" charset="0"/>
                        </a:rPr>
                        <a:t> lægges ud til manuel behandling. Afvisning vil typisk blive lagt til manuel sagsbehandling. Ved udvidet og personlige tillæg understøtte KP manuel sagsbehandling.</a:t>
                      </a:r>
                    </a:p>
                    <a:p>
                      <a:r>
                        <a:rPr lang="da-DK" sz="1050" dirty="0">
                          <a:latin typeface="Neue Haas Grotesk Text Pro" panose="020B0504020202020204" pitchFamily="34" charset="0"/>
                        </a:rPr>
                        <a:t>Ved godkendelse af en </a:t>
                      </a:r>
                      <a:r>
                        <a:rPr lang="da-DK" sz="1050" dirty="0" err="1">
                          <a:latin typeface="Neue Haas Grotesk Text Pro" panose="020B0504020202020204" pitchFamily="34" charset="0"/>
                        </a:rPr>
                        <a:t>eFaktura</a:t>
                      </a:r>
                      <a:r>
                        <a:rPr lang="da-DK" sz="1050" dirty="0">
                          <a:latin typeface="Neue Haas Grotesk Text Pro" panose="020B0504020202020204" pitchFamily="34" charset="0"/>
                        </a:rPr>
                        <a:t> sendes bogføringsoplysninger til kommunens økonomisystem. Det bliver desuden muligt at håndtere kredit nota og rykkere. </a:t>
                      </a:r>
                    </a:p>
                  </a:txBody>
                  <a:tcPr/>
                </a:tc>
                <a:extLst>
                  <a:ext uri="{0D108BD9-81ED-4DB2-BD59-A6C34878D82A}">
                    <a16:rowId xmlns:a16="http://schemas.microsoft.com/office/drawing/2014/main" val="268716073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dirty="0">
                          <a:highlight>
                            <a:srgbClr val="FFFF00"/>
                          </a:highlight>
                          <a:latin typeface="Neue Haas Grotesk Text Pro" panose="020B0504020202020204" pitchFamily="34" charset="0"/>
                        </a:rPr>
                        <a:t>Sagstyper til Almindeligt helbredstillæg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dirty="0">
                          <a:highlight>
                            <a:srgbClr val="FFFF00"/>
                          </a:highlight>
                          <a:latin typeface="Neue Haas Grotesk Text Pro" panose="020B0504020202020204" pitchFamily="34" charset="0"/>
                        </a:rPr>
                        <a:t>Sagstypen ”Almindeligt helbredstillæg” erstattes af en sagstype for hver af de 7 almindelige helbredstillæg - medicin, tandlæge, høreapparat, fysioterapi, fodterapi, psykologhjælp og kiropraktorbehandling. Der vil ikke ske konvertering af de ”gamle” sager med almindelig helbredstillæg. </a:t>
                      </a:r>
                    </a:p>
                  </a:txBody>
                  <a:tcPr/>
                </a:tc>
                <a:extLst>
                  <a:ext uri="{0D108BD9-81ED-4DB2-BD59-A6C34878D82A}">
                    <a16:rowId xmlns:a16="http://schemas.microsoft.com/office/drawing/2014/main" val="1257597996"/>
                  </a:ext>
                </a:extLst>
              </a:tr>
              <a:tr h="303706">
                <a:tc>
                  <a:txBody>
                    <a:bodyPr/>
                    <a:lstStyle/>
                    <a:p>
                      <a:r>
                        <a:rPr lang="da-DK" sz="1050" dirty="0">
                          <a:latin typeface="Neue Haas Grotesk Text Pro" panose="020B0504020202020204" pitchFamily="34" charset="0"/>
                        </a:rPr>
                        <a:t>Forbedret udbetalingsmeddelelse</a:t>
                      </a:r>
                    </a:p>
                  </a:txBody>
                  <a:tcPr/>
                </a:tc>
                <a:tc>
                  <a:txBody>
                    <a:bodyPr/>
                    <a:lstStyle/>
                    <a:p>
                      <a:r>
                        <a:rPr lang="da-DK" sz="1050" dirty="0">
                          <a:latin typeface="Neue Haas Grotesk Text Pro" panose="020B0504020202020204" pitchFamily="34" charset="0"/>
                        </a:rPr>
                        <a:t>Opsætningen af udbetalingsmeddelelsen forbedres, så den bliver nemmere at forstå for borger.</a:t>
                      </a:r>
                    </a:p>
                  </a:txBody>
                  <a:tcPr/>
                </a:tc>
                <a:extLst>
                  <a:ext uri="{0D108BD9-81ED-4DB2-BD59-A6C34878D82A}">
                    <a16:rowId xmlns:a16="http://schemas.microsoft.com/office/drawing/2014/main" val="4174274320"/>
                  </a:ext>
                </a:extLst>
              </a:tr>
              <a:tr h="303706">
                <a:tc>
                  <a:txBody>
                    <a:bodyPr/>
                    <a:lstStyle/>
                    <a:p>
                      <a:r>
                        <a:rPr lang="da-DK" sz="1050" dirty="0">
                          <a:latin typeface="Neue Haas Grotesk Text Pro" panose="020B0504020202020204" pitchFamily="34" charset="0"/>
                        </a:rPr>
                        <a:t>Udstilling af boligstøttedata vedr. KMF/MAF</a:t>
                      </a:r>
                      <a:endParaRPr lang="da-DK" sz="1050" b="1" dirty="0">
                        <a:latin typeface="Neue Haas Grotesk Text Pro" panose="020B0504020202020204" pitchFamily="34" charset="0"/>
                      </a:endParaRPr>
                    </a:p>
                  </a:txBody>
                  <a:tcPr/>
                </a:tc>
                <a:tc>
                  <a:txBody>
                    <a:bodyPr/>
                    <a:lstStyle/>
                    <a:p>
                      <a:r>
                        <a:rPr lang="da-DK" sz="1050" dirty="0">
                          <a:latin typeface="Neue Haas Grotesk Text Pro" panose="020B0504020202020204" pitchFamily="34" charset="0"/>
                        </a:rPr>
                        <a:t>Boligstøttedata vedr. </a:t>
                      </a:r>
                      <a:r>
                        <a:rPr lang="da-DK" sz="1050" dirty="0">
                          <a:highlight>
                            <a:srgbClr val="FFFF00"/>
                          </a:highlight>
                          <a:latin typeface="Neue Haas Grotesk Text Pro" panose="020B0504020202020204" pitchFamily="34" charset="0"/>
                        </a:rPr>
                        <a:t>(primært) </a:t>
                      </a:r>
                      <a:r>
                        <a:rPr lang="da-DK" sz="1050" dirty="0">
                          <a:latin typeface="Neue Haas Grotesk Text Pro" panose="020B0504020202020204" pitchFamily="34" charset="0"/>
                        </a:rPr>
                        <a:t>KMF og MAF bliver tilgængeligt via 3 rapporter og LIS-data. Tidligere har I modtaget disse data på lister fra UDK.</a:t>
                      </a:r>
                      <a:endParaRPr lang="da-DK" sz="1050" u="sng" dirty="0">
                        <a:latin typeface="Neue Haas Grotesk Text Pro" panose="020B0504020202020204" pitchFamily="34" charset="0"/>
                      </a:endParaRPr>
                    </a:p>
                  </a:txBody>
                  <a:tcPr/>
                </a:tc>
                <a:extLst>
                  <a:ext uri="{0D108BD9-81ED-4DB2-BD59-A6C34878D82A}">
                    <a16:rowId xmlns:a16="http://schemas.microsoft.com/office/drawing/2014/main" val="2421279615"/>
                  </a:ext>
                </a:extLst>
              </a:tr>
              <a:tr h="303706">
                <a:tc>
                  <a:txBody>
                    <a:bodyPr/>
                    <a:lstStyle/>
                    <a:p>
                      <a:r>
                        <a:rPr lang="da-DK" sz="1050" dirty="0">
                          <a:latin typeface="Neue Haas Grotesk Text Pro" panose="020B0504020202020204" pitchFamily="34" charset="0"/>
                        </a:rPr>
                        <a:t>Modtagelse af MAF-udbetaling til selvvalgt NemKonto (SE-nr.)</a:t>
                      </a:r>
                    </a:p>
                  </a:txBody>
                  <a:tcPr/>
                </a:tc>
                <a:tc>
                  <a:txBody>
                    <a:bodyPr/>
                    <a:lstStyle/>
                    <a:p>
                      <a:r>
                        <a:rPr lang="da-DK" sz="1050" dirty="0">
                          <a:latin typeface="Neue Haas Grotesk Text Pro" panose="020B0504020202020204" pitchFamily="34" charset="0"/>
                        </a:rPr>
                        <a:t>Det bliver muligt at vælge hvilken bankkonto overførsel af MAF skal ske til. Således kan alle MAF-betalinger samles på én konto for at lette arbejdet med afstemning.</a:t>
                      </a:r>
                    </a:p>
                  </a:txBody>
                  <a:tcPr/>
                </a:tc>
                <a:extLst>
                  <a:ext uri="{0D108BD9-81ED-4DB2-BD59-A6C34878D82A}">
                    <a16:rowId xmlns:a16="http://schemas.microsoft.com/office/drawing/2014/main" val="1840350735"/>
                  </a:ext>
                </a:extLst>
              </a:tr>
              <a:tr h="303706">
                <a:tc>
                  <a:txBody>
                    <a:bodyPr/>
                    <a:lstStyle/>
                    <a:p>
                      <a:r>
                        <a:rPr lang="da-DK" sz="1050">
                          <a:latin typeface="Neue Haas Grotesk Text Pro" panose="020B0504020202020204" pitchFamily="34" charset="0"/>
                        </a:rPr>
                        <a:t>MAF sumrapport</a:t>
                      </a:r>
                      <a:endParaRPr lang="da-DK" sz="1050" dirty="0">
                        <a:latin typeface="Neue Haas Grotesk Text Pro" panose="020B0504020202020204" pitchFamily="34" charset="0"/>
                      </a:endParaRPr>
                    </a:p>
                  </a:txBody>
                  <a:tcPr/>
                </a:tc>
                <a:tc>
                  <a:txBody>
                    <a:bodyPr/>
                    <a:lstStyle/>
                    <a:p>
                      <a:r>
                        <a:rPr lang="da-DK" sz="1050" dirty="0">
                          <a:latin typeface="Neue Haas Grotesk Text Pro" panose="020B0504020202020204" pitchFamily="34" charset="0"/>
                        </a:rPr>
                        <a:t>Rapport til lettere afstemning af bank</a:t>
                      </a:r>
                      <a:endParaRPr lang="da-DK" sz="1050" u="sng" dirty="0">
                        <a:latin typeface="Neue Haas Grotesk Text Pro" panose="020B0504020202020204" pitchFamily="34" charset="0"/>
                      </a:endParaRPr>
                    </a:p>
                  </a:txBody>
                  <a:tcPr/>
                </a:tc>
                <a:extLst>
                  <a:ext uri="{0D108BD9-81ED-4DB2-BD59-A6C34878D82A}">
                    <a16:rowId xmlns:a16="http://schemas.microsoft.com/office/drawing/2014/main" val="563282748"/>
                  </a:ext>
                </a:extLst>
              </a:tr>
              <a:tr h="303706">
                <a:tc>
                  <a:txBody>
                    <a:bodyPr/>
                    <a:lstStyle/>
                    <a:p>
                      <a:r>
                        <a:rPr lang="da-DK" sz="1050" dirty="0">
                          <a:latin typeface="Neue Haas Grotesk Text Pro" panose="020B0504020202020204" pitchFamily="34" charset="0"/>
                        </a:rPr>
                        <a:t>Vedligeholdelse af snitflader</a:t>
                      </a:r>
                    </a:p>
                  </a:txBody>
                  <a:tcPr/>
                </a:tc>
                <a:tc>
                  <a:txBody>
                    <a:bodyPr/>
                    <a:lstStyle/>
                    <a:p>
                      <a:r>
                        <a:rPr lang="da-DK" sz="1050" dirty="0">
                          <a:latin typeface="Neue Haas Grotesk Text Pro" panose="020B0504020202020204" pitchFamily="34" charset="0"/>
                        </a:rPr>
                        <a:t>Teknisk vedligehold.</a:t>
                      </a:r>
                    </a:p>
                  </a:txBody>
                  <a:tcPr/>
                </a:tc>
                <a:extLst>
                  <a:ext uri="{0D108BD9-81ED-4DB2-BD59-A6C34878D82A}">
                    <a16:rowId xmlns:a16="http://schemas.microsoft.com/office/drawing/2014/main" val="3854280988"/>
                  </a:ext>
                </a:extLst>
              </a:tr>
            </a:tbl>
          </a:graphicData>
        </a:graphic>
      </p:graphicFrame>
      <p:sp>
        <p:nvSpPr>
          <p:cNvPr id="5" name="Rektangel: afrundede hjørner 4">
            <a:extLst>
              <a:ext uri="{FF2B5EF4-FFF2-40B4-BE49-F238E27FC236}">
                <a16:creationId xmlns:a16="http://schemas.microsoft.com/office/drawing/2014/main" id="{4468B903-839F-A77D-D6B4-00BD8AC91D7A}"/>
              </a:ext>
            </a:extLst>
          </p:cNvPr>
          <p:cNvSpPr/>
          <p:nvPr/>
        </p:nvSpPr>
        <p:spPr>
          <a:xfrm>
            <a:off x="574783" y="1651130"/>
            <a:ext cx="2669458" cy="795403"/>
          </a:xfrm>
          <a:prstGeom prst="round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Har I spørgsmål, som vi skal tage med på statusmødet uge 3?</a:t>
            </a:r>
          </a:p>
          <a:p>
            <a:pPr algn="ctr"/>
            <a:r>
              <a:rPr lang="da-DK" sz="1200" b="1" dirty="0">
                <a:latin typeface="Arial"/>
                <a:cs typeface="Arial"/>
              </a:rPr>
              <a:t>Så skriv til </a:t>
            </a:r>
            <a:r>
              <a:rPr lang="da-DK" sz="1200" b="1" dirty="0">
                <a:latin typeface="Arial"/>
                <a:cs typeface="Arial"/>
                <a:hlinkClick r:id="rId2"/>
              </a:rPr>
              <a:t>KP@kombit.dk</a:t>
            </a:r>
            <a:r>
              <a:rPr lang="da-DK" sz="1200" b="1" dirty="0">
                <a:latin typeface="Arial"/>
                <a:cs typeface="Arial"/>
              </a:rPr>
              <a:t> </a:t>
            </a:r>
          </a:p>
        </p:txBody>
      </p:sp>
    </p:spTree>
    <p:extLst>
      <p:ext uri="{BB962C8B-B14F-4D97-AF65-F5344CB8AC3E}">
        <p14:creationId xmlns:p14="http://schemas.microsoft.com/office/powerpoint/2010/main" val="26126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bygning, Kompositmateriale, undergrundsbane, indendørs&#10;&#10;Automatisk genereret beskrivelse">
            <a:extLst>
              <a:ext uri="{FF2B5EF4-FFF2-40B4-BE49-F238E27FC236}">
                <a16:creationId xmlns:a16="http://schemas.microsoft.com/office/drawing/2014/main" id="{8D86721D-8877-935B-59FB-2F06A648C0E8}"/>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0590940C-7087-A67D-8CB4-9A628E24CC60}"/>
              </a:ext>
            </a:extLst>
          </p:cNvPr>
          <p:cNvSpPr>
            <a:spLocks noGrp="1"/>
          </p:cNvSpPr>
          <p:nvPr>
            <p:ph type="title"/>
          </p:nvPr>
        </p:nvSpPr>
        <p:spPr/>
        <p:txBody>
          <a:bodyPr/>
          <a:lstStyle/>
          <a:p>
            <a:r>
              <a:rPr lang="da-DK" dirty="0"/>
              <a:t>Demo og understøttelse af KLIK-opgaver</a:t>
            </a:r>
          </a:p>
        </p:txBody>
      </p:sp>
      <p:sp>
        <p:nvSpPr>
          <p:cNvPr id="4" name="Pladsholder til tekst 3">
            <a:extLst>
              <a:ext uri="{FF2B5EF4-FFF2-40B4-BE49-F238E27FC236}">
                <a16:creationId xmlns:a16="http://schemas.microsoft.com/office/drawing/2014/main" id="{40B215CF-1A93-16FB-FB1A-A06E6E3DFD4F}"/>
              </a:ext>
            </a:extLst>
          </p:cNvPr>
          <p:cNvSpPr>
            <a:spLocks noGrp="1"/>
          </p:cNvSpPr>
          <p:nvPr>
            <p:ph type="body" sz="quarter" idx="10"/>
          </p:nvPr>
        </p:nvSpPr>
        <p:spPr/>
        <p:txBody>
          <a:bodyPr/>
          <a:lstStyle/>
          <a:p>
            <a:r>
              <a:rPr lang="da-DK" dirty="0"/>
              <a:t>I det nye år vil vi begynde af lave demo på ny funktionalitet med release 5.0.</a:t>
            </a:r>
          </a:p>
          <a:p>
            <a:r>
              <a:rPr lang="da-DK" dirty="0"/>
              <a:t>Vi planlægger desuden en kombination af korte videoer med introduktion til fx KLIK-opgaver, som følges op med online spørgetimer med KOMBIT.</a:t>
            </a:r>
          </a:p>
        </p:txBody>
      </p:sp>
      <p:sp>
        <p:nvSpPr>
          <p:cNvPr id="5" name="Pladsholder til tekst 4">
            <a:extLst>
              <a:ext uri="{FF2B5EF4-FFF2-40B4-BE49-F238E27FC236}">
                <a16:creationId xmlns:a16="http://schemas.microsoft.com/office/drawing/2014/main" id="{9C7D9A76-AA3A-A8B4-6450-7DB5C8ED7195}"/>
              </a:ext>
            </a:extLst>
          </p:cNvPr>
          <p:cNvSpPr>
            <a:spLocks noGrp="1"/>
          </p:cNvSpPr>
          <p:nvPr>
            <p:ph type="body" sz="quarter" idx="11"/>
          </p:nvPr>
        </p:nvSpPr>
        <p:spPr/>
        <p:txBody>
          <a:bodyPr/>
          <a:lstStyle/>
          <a:p>
            <a:r>
              <a:rPr lang="da-DK" dirty="0"/>
              <a:t>Release 5.0.0</a:t>
            </a:r>
          </a:p>
          <a:p>
            <a:endParaRPr lang="da-DK" dirty="0"/>
          </a:p>
        </p:txBody>
      </p:sp>
      <p:sp>
        <p:nvSpPr>
          <p:cNvPr id="6" name="Pladsholder til tekst 5">
            <a:extLst>
              <a:ext uri="{FF2B5EF4-FFF2-40B4-BE49-F238E27FC236}">
                <a16:creationId xmlns:a16="http://schemas.microsoft.com/office/drawing/2014/main" id="{EAC309FC-9CC1-3586-04B5-068371B80B9A}"/>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8585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524157-A36A-4B23-2C5B-449BFDE5CED3}"/>
              </a:ext>
            </a:extLst>
          </p:cNvPr>
          <p:cNvSpPr>
            <a:spLocks noGrp="1"/>
          </p:cNvSpPr>
          <p:nvPr>
            <p:ph type="title"/>
          </p:nvPr>
        </p:nvSpPr>
        <p:spPr/>
        <p:txBody>
          <a:bodyPr/>
          <a:lstStyle/>
          <a:p>
            <a:r>
              <a:rPr lang="da-DK" dirty="0" err="1"/>
              <a:t>eFaktura</a:t>
            </a:r>
            <a:r>
              <a:rPr lang="da-DK"/>
              <a:t> og jeres </a:t>
            </a:r>
            <a:r>
              <a:rPr lang="da-DK" dirty="0"/>
              <a:t>økonomisystemet</a:t>
            </a:r>
          </a:p>
        </p:txBody>
      </p:sp>
      <p:sp>
        <p:nvSpPr>
          <p:cNvPr id="3" name="Pladsholder til tekst 2">
            <a:extLst>
              <a:ext uri="{FF2B5EF4-FFF2-40B4-BE49-F238E27FC236}">
                <a16:creationId xmlns:a16="http://schemas.microsoft.com/office/drawing/2014/main" id="{95A03338-024E-2EA9-6FB0-0105FB495E34}"/>
              </a:ext>
            </a:extLst>
          </p:cNvPr>
          <p:cNvSpPr>
            <a:spLocks noGrp="1"/>
          </p:cNvSpPr>
          <p:nvPr>
            <p:ph type="body" sz="quarter" idx="10"/>
          </p:nvPr>
        </p:nvSpPr>
        <p:spPr/>
        <p:txBody>
          <a:bodyPr/>
          <a:lstStyle/>
          <a:p>
            <a:r>
              <a:rPr lang="da-DK" dirty="0"/>
              <a:t>I kan kontakte jeres leverandører af økonomisystemer for at lave aftaler om at komme på og høre om evt. omkostninger.</a:t>
            </a:r>
          </a:p>
          <a:p>
            <a:r>
              <a:rPr lang="da-DK" b="1" dirty="0"/>
              <a:t>I skal være opmærksomme på</a:t>
            </a:r>
            <a:r>
              <a:rPr lang="da-DK" dirty="0"/>
              <a:t>, at KP benytter samme snitflade som KY.</a:t>
            </a:r>
          </a:p>
        </p:txBody>
      </p:sp>
      <p:sp>
        <p:nvSpPr>
          <p:cNvPr id="4" name="Pladsholder til tekst 3">
            <a:extLst>
              <a:ext uri="{FF2B5EF4-FFF2-40B4-BE49-F238E27FC236}">
                <a16:creationId xmlns:a16="http://schemas.microsoft.com/office/drawing/2014/main" id="{03D6AA82-71D9-DB7E-590C-2933ECA93FF0}"/>
              </a:ext>
            </a:extLst>
          </p:cNvPr>
          <p:cNvSpPr>
            <a:spLocks noGrp="1"/>
          </p:cNvSpPr>
          <p:nvPr>
            <p:ph type="body" sz="quarter" idx="11"/>
          </p:nvPr>
        </p:nvSpPr>
        <p:spPr/>
        <p:txBody>
          <a:bodyPr/>
          <a:lstStyle/>
          <a:p>
            <a:r>
              <a:rPr lang="da-DK" dirty="0"/>
              <a:t>Release 5</a:t>
            </a:r>
          </a:p>
        </p:txBody>
      </p:sp>
      <p:pic>
        <p:nvPicPr>
          <p:cNvPr id="7" name="Pladsholder til billede 6" descr="Et billede, der indeholder udendørs, landskab, sky, plante&#10;&#10;Automatisk genereret beskrivelse">
            <a:extLst>
              <a:ext uri="{FF2B5EF4-FFF2-40B4-BE49-F238E27FC236}">
                <a16:creationId xmlns:a16="http://schemas.microsoft.com/office/drawing/2014/main" id="{B9C4A915-1120-100B-4145-94F838731282}"/>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
        <p:nvSpPr>
          <p:cNvPr id="5" name="Tekstfelt 4">
            <a:extLst>
              <a:ext uri="{FF2B5EF4-FFF2-40B4-BE49-F238E27FC236}">
                <a16:creationId xmlns:a16="http://schemas.microsoft.com/office/drawing/2014/main" id="{5C2CD70C-86BF-93B2-4709-348F881C7762}"/>
              </a:ext>
            </a:extLst>
          </p:cNvPr>
          <p:cNvSpPr txBox="1"/>
          <p:nvPr/>
        </p:nvSpPr>
        <p:spPr>
          <a:xfrm>
            <a:off x="1303783" y="2388688"/>
            <a:ext cx="2980185" cy="883920"/>
          </a:xfrm>
          <a:prstGeom prst="rect">
            <a:avLst/>
          </a:prstGeom>
          <a:noFill/>
          <a:ln>
            <a:noFill/>
          </a:ln>
        </p:spPr>
        <p:txBody>
          <a:bodyPr wrap="square" rtlCol="0">
            <a:noAutofit/>
          </a:bodyPr>
          <a:lstStyle/>
          <a:p>
            <a:pPr algn="l"/>
            <a:r>
              <a:rPr lang="da-DK" sz="4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3170103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979083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Workshop om automatisering</a:t>
            </a:r>
            <a:br>
              <a:rPr lang="da-DK" dirty="0"/>
            </a:br>
            <a:r>
              <a:rPr lang="da-DK" dirty="0">
                <a:solidFill>
                  <a:schemeClr val="tx2"/>
                </a:solidFill>
              </a:rPr>
              <a:t>Ikke glemt</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Vi er pt. i gang med en række afklaringer vedr. automatisk sagsbehandling, hvorfor vi fortsat ikke har indkaldt til webinarerne omkring automatisk sagsbehandling. </a:t>
            </a:r>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9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Netcompanys</a:t>
            </a:r>
            <a:r>
              <a:rPr lang="da-DK" dirty="0"/>
              <a:t> KP-team</a:t>
            </a:r>
          </a:p>
        </p:txBody>
      </p:sp>
      <p:pic>
        <p:nvPicPr>
          <p:cNvPr id="7" name="Billede 6" descr="Et billede, der indeholder Ansigt, person, tøj, Hage&#10;&#10;Automatisk genereret beskrivelse">
            <a:extLst>
              <a:ext uri="{FF2B5EF4-FFF2-40B4-BE49-F238E27FC236}">
                <a16:creationId xmlns:a16="http://schemas.microsoft.com/office/drawing/2014/main" id="{04BCB280-B2FE-AA49-046A-C415185162D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94680" y="3099622"/>
            <a:ext cx="1496908" cy="1497914"/>
          </a:xfrm>
          <a:prstGeom prst="rect">
            <a:avLst/>
          </a:prstGeom>
        </p:spPr>
      </p:pic>
      <p:pic>
        <p:nvPicPr>
          <p:cNvPr id="9" name="Billede 8" descr="Et billede, der indeholder Ansigt, person, tøj, skjorte/bluse/T-shirt&#10;&#10;Automatisk genereret beskrivelse">
            <a:extLst>
              <a:ext uri="{FF2B5EF4-FFF2-40B4-BE49-F238E27FC236}">
                <a16:creationId xmlns:a16="http://schemas.microsoft.com/office/drawing/2014/main" id="{26FE8C16-A567-9209-8CC8-93C2971FCC8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52179" y="1363287"/>
            <a:ext cx="1984850" cy="1642249"/>
          </a:xfrm>
          <a:prstGeom prst="rect">
            <a:avLst/>
          </a:prstGeom>
        </p:spPr>
      </p:pic>
      <p:pic>
        <p:nvPicPr>
          <p:cNvPr id="11" name="Billede 10" descr="Et billede, der indeholder person, Ansigt, træ, smil&#10;&#10;Automatisk genereret beskrivelse">
            <a:extLst>
              <a:ext uri="{FF2B5EF4-FFF2-40B4-BE49-F238E27FC236}">
                <a16:creationId xmlns:a16="http://schemas.microsoft.com/office/drawing/2014/main" id="{5E8C9634-0283-C272-6E9B-B5E939EB83B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439769" y="3104508"/>
            <a:ext cx="1497914" cy="1497914"/>
          </a:xfrm>
          <a:prstGeom prst="rect">
            <a:avLst/>
          </a:prstGeom>
        </p:spPr>
      </p:pic>
      <p:pic>
        <p:nvPicPr>
          <p:cNvPr id="13" name="Billede 12" descr="Et billede, der indeholder Ansigt, person, tøj, menneske&#10;&#10;Automatisk genereret beskrivelse">
            <a:extLst>
              <a:ext uri="{FF2B5EF4-FFF2-40B4-BE49-F238E27FC236}">
                <a16:creationId xmlns:a16="http://schemas.microsoft.com/office/drawing/2014/main" id="{8CE94E08-64FC-1242-615C-AE3549933B2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75325" y="3117522"/>
            <a:ext cx="1497914" cy="1484900"/>
          </a:xfrm>
          <a:prstGeom prst="rect">
            <a:avLst/>
          </a:prstGeom>
        </p:spPr>
      </p:pic>
      <p:pic>
        <p:nvPicPr>
          <p:cNvPr id="15" name="Billede 14" descr="Et billede, der indeholder Ansigt, person, tøj, smil&#10;&#10;Automatisk genereret beskrivelse">
            <a:extLst>
              <a:ext uri="{FF2B5EF4-FFF2-40B4-BE49-F238E27FC236}">
                <a16:creationId xmlns:a16="http://schemas.microsoft.com/office/drawing/2014/main" id="{75456B73-F36C-4105-E106-DC21C5C271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80125" y="1363287"/>
            <a:ext cx="2111463" cy="1642249"/>
          </a:xfrm>
          <a:prstGeom prst="rect">
            <a:avLst/>
          </a:prstGeom>
        </p:spPr>
      </p:pic>
      <p:pic>
        <p:nvPicPr>
          <p:cNvPr id="17" name="Billede 16" descr="Et billede, der indeholder Ansigt, person, smil, tøj&#10;&#10;Automatisk genereret beskrivelse">
            <a:extLst>
              <a:ext uri="{FF2B5EF4-FFF2-40B4-BE49-F238E27FC236}">
                <a16:creationId xmlns:a16="http://schemas.microsoft.com/office/drawing/2014/main" id="{91C7FF61-4F66-B0BB-EE5E-764B0A9784F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271634" y="1363287"/>
            <a:ext cx="2073887" cy="1642249"/>
          </a:xfrm>
          <a:prstGeom prst="rect">
            <a:avLst/>
          </a:prstGeom>
        </p:spPr>
      </p:pic>
      <p:pic>
        <p:nvPicPr>
          <p:cNvPr id="19" name="Billede 18" descr="Et billede, der indeholder Ansigt, person, tøj, Galla&#10;&#10;Automatisk genereret beskrivelse">
            <a:extLst>
              <a:ext uri="{FF2B5EF4-FFF2-40B4-BE49-F238E27FC236}">
                <a16:creationId xmlns:a16="http://schemas.microsoft.com/office/drawing/2014/main" id="{5B472D1F-3737-C088-2A19-72902927F2D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75325" y="1363287"/>
            <a:ext cx="1642249" cy="1642249"/>
          </a:xfrm>
          <a:prstGeom prst="rect">
            <a:avLst/>
          </a:prstGeom>
        </p:spPr>
      </p:pic>
      <p:pic>
        <p:nvPicPr>
          <p:cNvPr id="6" name="Billede 5">
            <a:extLst>
              <a:ext uri="{FF2B5EF4-FFF2-40B4-BE49-F238E27FC236}">
                <a16:creationId xmlns:a16="http://schemas.microsoft.com/office/drawing/2014/main" id="{A67A73E4-CF1E-4B3B-321F-9A4ADA6321E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685145" y="3109283"/>
            <a:ext cx="1597628" cy="1478592"/>
          </a:xfrm>
          <a:prstGeom prst="rect">
            <a:avLst/>
          </a:prstGeom>
        </p:spPr>
      </p:pic>
      <p:pic>
        <p:nvPicPr>
          <p:cNvPr id="10" name="Billede 9">
            <a:extLst>
              <a:ext uri="{FF2B5EF4-FFF2-40B4-BE49-F238E27FC236}">
                <a16:creationId xmlns:a16="http://schemas.microsoft.com/office/drawing/2014/main" id="{2CC58734-6662-5AE0-0388-7615CDAFCC2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030235" y="3112327"/>
            <a:ext cx="1497914" cy="1497914"/>
          </a:xfrm>
          <a:prstGeom prst="rect">
            <a:avLst/>
          </a:prstGeom>
        </p:spPr>
      </p:pic>
    </p:spTree>
    <p:extLst>
      <p:ext uri="{BB962C8B-B14F-4D97-AF65-F5344CB8AC3E}">
        <p14:creationId xmlns:p14="http://schemas.microsoft.com/office/powerpoint/2010/main" val="893891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1E0AC-6796-8E68-49D2-7A3ED692C780}"/>
              </a:ext>
            </a:extLst>
          </p:cNvPr>
          <p:cNvSpPr>
            <a:spLocks noGrp="1"/>
          </p:cNvSpPr>
          <p:nvPr>
            <p:ph type="title"/>
          </p:nvPr>
        </p:nvSpPr>
        <p:spPr/>
        <p:txBody>
          <a:bodyPr/>
          <a:lstStyle/>
          <a:p>
            <a:r>
              <a:rPr lang="da-DK" dirty="0"/>
              <a:t>Årlig opdatering af helbredstillægskort</a:t>
            </a:r>
          </a:p>
        </p:txBody>
      </p:sp>
      <p:sp>
        <p:nvSpPr>
          <p:cNvPr id="3" name="Pladsholder til tekst 2">
            <a:extLst>
              <a:ext uri="{FF2B5EF4-FFF2-40B4-BE49-F238E27FC236}">
                <a16:creationId xmlns:a16="http://schemas.microsoft.com/office/drawing/2014/main" id="{4164ABFD-4F43-990C-4CB0-9BAEAC97472F}"/>
              </a:ext>
            </a:extLst>
          </p:cNvPr>
          <p:cNvSpPr>
            <a:spLocks noGrp="1"/>
          </p:cNvSpPr>
          <p:nvPr>
            <p:ph type="body" sz="quarter" idx="10"/>
          </p:nvPr>
        </p:nvSpPr>
        <p:spPr/>
        <p:txBody>
          <a:bodyPr/>
          <a:lstStyle/>
          <a:p>
            <a:r>
              <a:rPr lang="da-DK" dirty="0"/>
              <a:t>Skal bruges hvis UDK bliver forsinket.</a:t>
            </a:r>
          </a:p>
          <a:p>
            <a:endParaRPr lang="da-DK" dirty="0"/>
          </a:p>
          <a:p>
            <a:r>
              <a:rPr lang="da-DK" dirty="0"/>
              <a:t>Status på fredag. </a:t>
            </a:r>
          </a:p>
          <a:p>
            <a:r>
              <a:rPr lang="da-DK" dirty="0"/>
              <a:t>Driftsbesked hvis der sker forsinkelse til mandag eller tirsdag. </a:t>
            </a:r>
          </a:p>
          <a:p>
            <a:r>
              <a:rPr lang="da-DK" dirty="0"/>
              <a:t>Konsekvensen ved forsinkelse vil være, at borgere får deres breve senere. </a:t>
            </a:r>
          </a:p>
        </p:txBody>
      </p:sp>
      <p:sp>
        <p:nvSpPr>
          <p:cNvPr id="4" name="Pladsholder til tekst 3">
            <a:extLst>
              <a:ext uri="{FF2B5EF4-FFF2-40B4-BE49-F238E27FC236}">
                <a16:creationId xmlns:a16="http://schemas.microsoft.com/office/drawing/2014/main" id="{A8231DC5-570F-5BF2-9666-B26636A54AF2}"/>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ære, glødepære, lampe, lys/lygte&#10;&#10;Automatisk genereret beskrivelse">
            <a:extLst>
              <a:ext uri="{FF2B5EF4-FFF2-40B4-BE49-F238E27FC236}">
                <a16:creationId xmlns:a16="http://schemas.microsoft.com/office/drawing/2014/main" id="{66E6B09B-8CEB-5C93-0F1E-1C6FDCFF54EC}"/>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kstfelt 4">
            <a:extLst>
              <a:ext uri="{FF2B5EF4-FFF2-40B4-BE49-F238E27FC236}">
                <a16:creationId xmlns:a16="http://schemas.microsoft.com/office/drawing/2014/main" id="{B8AEC87F-74DA-3996-78DB-E9CEFD94A539}"/>
              </a:ext>
            </a:extLst>
          </p:cNvPr>
          <p:cNvSpPr txBox="1"/>
          <p:nvPr/>
        </p:nvSpPr>
        <p:spPr>
          <a:xfrm>
            <a:off x="2852770" y="3112419"/>
            <a:ext cx="2980185" cy="883920"/>
          </a:xfrm>
          <a:prstGeom prst="rect">
            <a:avLst/>
          </a:prstGeom>
          <a:noFill/>
          <a:ln>
            <a:noFill/>
          </a:ln>
        </p:spPr>
        <p:txBody>
          <a:bodyPr wrap="square" rtlCol="0">
            <a:noAutofit/>
          </a:bodyPr>
          <a:lstStyle/>
          <a:p>
            <a:pPr algn="l"/>
            <a:r>
              <a:rPr lang="da-DK" sz="4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3861736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E718F9ED-1AEC-BD59-39D6-9B6C1963AFC3}"/>
              </a:ext>
            </a:extLst>
          </p:cNvPr>
          <p:cNvPicPr>
            <a:picLocks noGrp="1" noChangeAspect="1"/>
          </p:cNvPicPr>
          <p:nvPr>
            <p:ph type="pic" sz="quarter" idx="15"/>
          </p:nvPr>
        </p:nvPicPr>
        <p:blipFill>
          <a:blip r:embed="rId2"/>
          <a:srcRect/>
          <a:stretch>
            <a:fillRect/>
          </a:stretch>
        </p:blipFill>
        <p:spPr/>
      </p:pic>
      <p:sp>
        <p:nvSpPr>
          <p:cNvPr id="3" name="Pladsholder til tekst 2">
            <a:extLst>
              <a:ext uri="{FF2B5EF4-FFF2-40B4-BE49-F238E27FC236}">
                <a16:creationId xmlns:a16="http://schemas.microsoft.com/office/drawing/2014/main" id="{50D50629-9C5E-6D44-1385-5354926AD747}"/>
              </a:ext>
            </a:extLst>
          </p:cNvPr>
          <p:cNvSpPr>
            <a:spLocks noGrp="1"/>
          </p:cNvSpPr>
          <p:nvPr>
            <p:ph type="body" sz="quarter" idx="17"/>
          </p:nvPr>
        </p:nvSpPr>
        <p:spPr/>
        <p:txBody>
          <a:bodyPr/>
          <a:lstStyle/>
          <a:p>
            <a:pPr indent="0">
              <a:buNone/>
            </a:pPr>
            <a:r>
              <a:rPr lang="da-DK" dirty="0"/>
              <a:t>Workshops om automatisering</a:t>
            </a:r>
          </a:p>
          <a:p>
            <a:pPr lvl="1"/>
            <a:r>
              <a:rPr lang="da-DK" dirty="0"/>
              <a:t>Erfaring fra kommunebesøg og workshops: </a:t>
            </a:r>
          </a:p>
          <a:p>
            <a:pPr lvl="2"/>
            <a:r>
              <a:rPr lang="da-DK" dirty="0"/>
              <a:t>Vi har oplevet stor begejstring og </a:t>
            </a:r>
            <a:r>
              <a:rPr lang="da-DK" dirty="0" err="1"/>
              <a:t>aha-oplevelser</a:t>
            </a:r>
            <a:r>
              <a:rPr lang="da-DK" dirty="0"/>
              <a:t> fra flere kommuner, som har fået støtte til at tage automatisk sagsbehandling i brug</a:t>
            </a:r>
          </a:p>
          <a:p>
            <a:pPr lvl="1"/>
            <a:r>
              <a:rPr lang="da-DK" dirty="0"/>
              <a:t>Ønsker I at deltage i en online workshop om automatisk behandling af ansøgninger?</a:t>
            </a:r>
          </a:p>
          <a:p>
            <a:pPr lvl="1"/>
            <a:r>
              <a:rPr lang="da-DK" dirty="0"/>
              <a:t>Målgruppen: Kombination af sagsbehandler og systemadministrator</a:t>
            </a:r>
          </a:p>
          <a:p>
            <a:r>
              <a:rPr lang="da-DK" dirty="0"/>
              <a:t>Udfyld tilmeldingsformular her:</a:t>
            </a:r>
          </a:p>
          <a:p>
            <a:pPr lvl="1"/>
            <a:r>
              <a:rPr lang="da-DK" dirty="0">
                <a:hlinkClick r:id="rId3"/>
              </a:rPr>
              <a:t>Klik her for at tilmelde jer kommende workshops om automatisering</a:t>
            </a:r>
            <a:r>
              <a:rPr lang="da-DK" dirty="0"/>
              <a:t> </a:t>
            </a:r>
          </a:p>
        </p:txBody>
      </p:sp>
      <p:sp>
        <p:nvSpPr>
          <p:cNvPr id="4" name="Pladsholder til tekst 3">
            <a:extLst>
              <a:ext uri="{FF2B5EF4-FFF2-40B4-BE49-F238E27FC236}">
                <a16:creationId xmlns:a16="http://schemas.microsoft.com/office/drawing/2014/main" id="{C90DEBA3-F214-F3B2-9D33-75E49F33D0E4}"/>
              </a:ext>
            </a:extLst>
          </p:cNvPr>
          <p:cNvSpPr>
            <a:spLocks noGrp="1"/>
          </p:cNvSpPr>
          <p:nvPr>
            <p:ph type="body" sz="quarter" idx="16"/>
          </p:nvPr>
        </p:nvSpPr>
        <p:spPr/>
        <p:txBody>
          <a:bodyPr/>
          <a:lstStyle/>
          <a:p>
            <a:endParaRPr lang="da-DK"/>
          </a:p>
        </p:txBody>
      </p:sp>
      <p:sp>
        <p:nvSpPr>
          <p:cNvPr id="2" name="Tekstfelt 1">
            <a:extLst>
              <a:ext uri="{FF2B5EF4-FFF2-40B4-BE49-F238E27FC236}">
                <a16:creationId xmlns:a16="http://schemas.microsoft.com/office/drawing/2014/main" id="{48B46A31-6C0C-A511-3692-45197DA55F0C}"/>
              </a:ext>
            </a:extLst>
          </p:cNvPr>
          <p:cNvSpPr txBox="1"/>
          <p:nvPr/>
        </p:nvSpPr>
        <p:spPr>
          <a:xfrm>
            <a:off x="1447800" y="784860"/>
            <a:ext cx="2980185" cy="883920"/>
          </a:xfrm>
          <a:prstGeom prst="rect">
            <a:avLst/>
          </a:prstGeom>
          <a:noFill/>
          <a:ln>
            <a:noFill/>
          </a:ln>
        </p:spPr>
        <p:txBody>
          <a:bodyPr wrap="square" rtlCol="0">
            <a:noAutofit/>
          </a:bodyPr>
          <a:lstStyle/>
          <a:p>
            <a:pPr algn="l"/>
            <a:r>
              <a:rPr lang="da-DK" sz="4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32538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DB57BCFF-3F9A-5AB4-8AAC-35C7753F3D79}"/>
              </a:ext>
            </a:extLst>
          </p:cNvPr>
          <p:cNvPicPr>
            <a:picLocks noGrp="1" noChangeAspect="1"/>
          </p:cNvPicPr>
          <p:nvPr>
            <p:ph type="pic" sz="quarter" idx="15"/>
          </p:nvPr>
        </p:nvPicPr>
        <p:blipFill>
          <a:blip r:embed="rId3"/>
          <a:srcRect/>
          <a:stretch>
            <a:fillRect/>
          </a:stretch>
        </p:blipFill>
        <p:spPr/>
      </p:pic>
      <p:sp>
        <p:nvSpPr>
          <p:cNvPr id="3" name="Pladsholder til tekst 2">
            <a:extLst>
              <a:ext uri="{FF2B5EF4-FFF2-40B4-BE49-F238E27FC236}">
                <a16:creationId xmlns:a16="http://schemas.microsoft.com/office/drawing/2014/main" id="{2F9A171D-ECBA-0F18-2606-DC0A885B75A3}"/>
              </a:ext>
            </a:extLst>
          </p:cNvPr>
          <p:cNvSpPr>
            <a:spLocks noGrp="1"/>
          </p:cNvSpPr>
          <p:nvPr>
            <p:ph type="body" sz="quarter" idx="17"/>
          </p:nvPr>
        </p:nvSpPr>
        <p:spPr>
          <a:solidFill>
            <a:srgbClr val="FFFFFF">
              <a:alpha val="78824"/>
            </a:srgbClr>
          </a:solidFill>
        </p:spPr>
        <p:txBody>
          <a:bodyPr/>
          <a:lstStyle/>
          <a:p>
            <a:pPr indent="0">
              <a:buNone/>
            </a:pPr>
            <a:r>
              <a:rPr lang="da-DK" dirty="0"/>
              <a:t>Jeres netværk skifter fra </a:t>
            </a:r>
            <a:r>
              <a:rPr lang="da-DK" dirty="0" err="1"/>
              <a:t>Yammer</a:t>
            </a:r>
            <a:r>
              <a:rPr lang="da-DK" dirty="0"/>
              <a:t> til Teams</a:t>
            </a:r>
          </a:p>
          <a:p>
            <a:r>
              <a:rPr lang="da-DK" dirty="0"/>
              <a:t>Microsoft lukker ”eksterne” </a:t>
            </a:r>
            <a:r>
              <a:rPr lang="da-DK" dirty="0" err="1"/>
              <a:t>Yammernetværk</a:t>
            </a:r>
            <a:endParaRPr lang="da-DK" dirty="0"/>
          </a:p>
          <a:p>
            <a:r>
              <a:rPr lang="da-DK" dirty="0"/>
              <a:t>Fra uge 50 begynder KOMBIT at lukke vores </a:t>
            </a:r>
            <a:r>
              <a:rPr lang="da-DK" dirty="0" err="1"/>
              <a:t>Yammer</a:t>
            </a:r>
            <a:r>
              <a:rPr lang="da-DK" dirty="0"/>
              <a:t>-netværk</a:t>
            </a:r>
          </a:p>
          <a:p>
            <a:r>
              <a:rPr lang="da-DK" dirty="0"/>
              <a:t>I kan nu melde jer til at komme med på det nye KP-Team. Tilmelding sker via: </a:t>
            </a:r>
            <a:r>
              <a:rPr lang="da-DK" dirty="0">
                <a:hlinkClick r:id="rId4"/>
              </a:rPr>
              <a:t>Link til tilmelding</a:t>
            </a:r>
            <a:r>
              <a:rPr lang="da-DK" dirty="0"/>
              <a:t> </a:t>
            </a:r>
          </a:p>
        </p:txBody>
      </p:sp>
      <p:sp>
        <p:nvSpPr>
          <p:cNvPr id="4" name="Pladsholder til tekst 3">
            <a:extLst>
              <a:ext uri="{FF2B5EF4-FFF2-40B4-BE49-F238E27FC236}">
                <a16:creationId xmlns:a16="http://schemas.microsoft.com/office/drawing/2014/main" id="{D37B46D3-A243-DB8A-8637-D6FEFEF06E5D}"/>
              </a:ext>
            </a:extLst>
          </p:cNvPr>
          <p:cNvSpPr>
            <a:spLocks noGrp="1"/>
          </p:cNvSpPr>
          <p:nvPr>
            <p:ph type="body" sz="quarter" idx="16"/>
          </p:nvPr>
        </p:nvSpPr>
        <p:spPr/>
        <p:txBody>
          <a:bodyPr/>
          <a:lstStyle/>
          <a:p>
            <a:endParaRPr lang="da-DK"/>
          </a:p>
        </p:txBody>
      </p:sp>
      <p:pic>
        <p:nvPicPr>
          <p:cNvPr id="7" name="Picture 2" descr="Yammer - Wikipedia">
            <a:extLst>
              <a:ext uri="{FF2B5EF4-FFF2-40B4-BE49-F238E27FC236}">
                <a16:creationId xmlns:a16="http://schemas.microsoft.com/office/drawing/2014/main" id="{28E32617-CB79-9D97-FEAF-A79EEB7ED1C2}"/>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826000" y="3262919"/>
            <a:ext cx="1216314" cy="1216314"/>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Luk med massiv udfyldning">
            <a:extLst>
              <a:ext uri="{FF2B5EF4-FFF2-40B4-BE49-F238E27FC236}">
                <a16:creationId xmlns:a16="http://schemas.microsoft.com/office/drawing/2014/main" id="{13EBDB9E-CD54-108D-22F0-9FD9FB2B52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2632" y="3024351"/>
            <a:ext cx="1216314" cy="1216314"/>
          </a:xfrm>
          <a:prstGeom prst="rect">
            <a:avLst/>
          </a:prstGeom>
        </p:spPr>
      </p:pic>
      <p:pic>
        <p:nvPicPr>
          <p:cNvPr id="1028" name="Picture 4">
            <a:extLst>
              <a:ext uri="{FF2B5EF4-FFF2-40B4-BE49-F238E27FC236}">
                <a16:creationId xmlns:a16="http://schemas.microsoft.com/office/drawing/2014/main" id="{4AB4799F-F460-39AF-A285-299EC27BC84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331845" y="3282021"/>
            <a:ext cx="1216314" cy="1131130"/>
          </a:xfrm>
          <a:prstGeom prst="rect">
            <a:avLst/>
          </a:prstGeom>
          <a:noFill/>
          <a:extLst>
            <a:ext uri="{909E8E84-426E-40DD-AFC4-6F175D3DCCD1}">
              <a14:hiddenFill xmlns:a14="http://schemas.microsoft.com/office/drawing/2010/main">
                <a:solidFill>
                  <a:srgbClr val="FFFFFF"/>
                </a:solidFill>
              </a14:hiddenFill>
            </a:ext>
          </a:extLst>
        </p:spPr>
      </p:pic>
      <p:sp>
        <p:nvSpPr>
          <p:cNvPr id="9" name="Pil: højre 8">
            <a:extLst>
              <a:ext uri="{FF2B5EF4-FFF2-40B4-BE49-F238E27FC236}">
                <a16:creationId xmlns:a16="http://schemas.microsoft.com/office/drawing/2014/main" id="{E5EF8741-8B2E-B96B-1DCF-E9CAFAC0D105}"/>
              </a:ext>
            </a:extLst>
          </p:cNvPr>
          <p:cNvSpPr/>
          <p:nvPr/>
        </p:nvSpPr>
        <p:spPr>
          <a:xfrm>
            <a:off x="6152298" y="3420533"/>
            <a:ext cx="1096970" cy="820132"/>
          </a:xfrm>
          <a:prstGeom prs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5" name="Billede 4">
            <a:extLst>
              <a:ext uri="{FF2B5EF4-FFF2-40B4-BE49-F238E27FC236}">
                <a16:creationId xmlns:a16="http://schemas.microsoft.com/office/drawing/2014/main" id="{982B8B0B-BDF0-DBA3-67C8-478C9AE8875B}"/>
              </a:ext>
            </a:extLst>
          </p:cNvPr>
          <p:cNvPicPr>
            <a:picLocks noChangeAspect="1"/>
          </p:cNvPicPr>
          <p:nvPr/>
        </p:nvPicPr>
        <p:blipFill>
          <a:blip r:embed="rId9"/>
          <a:stretch>
            <a:fillRect/>
          </a:stretch>
        </p:blipFill>
        <p:spPr>
          <a:xfrm>
            <a:off x="418679" y="1119335"/>
            <a:ext cx="2838846" cy="3515216"/>
          </a:xfrm>
          <a:prstGeom prst="rect">
            <a:avLst/>
          </a:prstGeom>
        </p:spPr>
      </p:pic>
      <p:sp>
        <p:nvSpPr>
          <p:cNvPr id="10" name="Tekstfelt 9">
            <a:extLst>
              <a:ext uri="{FF2B5EF4-FFF2-40B4-BE49-F238E27FC236}">
                <a16:creationId xmlns:a16="http://schemas.microsoft.com/office/drawing/2014/main" id="{BA603D04-F31F-F01C-9197-7D0AC28886B0}"/>
              </a:ext>
            </a:extLst>
          </p:cNvPr>
          <p:cNvSpPr txBox="1"/>
          <p:nvPr/>
        </p:nvSpPr>
        <p:spPr>
          <a:xfrm>
            <a:off x="418679" y="351000"/>
            <a:ext cx="2852670" cy="528034"/>
          </a:xfrm>
          <a:prstGeom prst="rect">
            <a:avLst/>
          </a:prstGeom>
          <a:solidFill>
            <a:schemeClr val="tx2"/>
          </a:solidFill>
          <a:ln>
            <a:noFill/>
          </a:ln>
        </p:spPr>
        <p:txBody>
          <a:bodyPr wrap="square" rtlCol="0">
            <a:noAutofit/>
          </a:bodyPr>
          <a:lstStyle/>
          <a:p>
            <a:pPr algn="l"/>
            <a:r>
              <a:rPr lang="da-DK" sz="900" dirty="0">
                <a:latin typeface="Helvetica" pitchFamily="2" charset="0"/>
                <a:cs typeface="Arial"/>
              </a:rPr>
              <a:t>Skift til </a:t>
            </a:r>
            <a:r>
              <a:rPr lang="da-DK" sz="900" dirty="0" err="1">
                <a:latin typeface="Helvetica" pitchFamily="2" charset="0"/>
                <a:cs typeface="Arial"/>
              </a:rPr>
              <a:t>KPs</a:t>
            </a:r>
            <a:r>
              <a:rPr lang="da-DK" sz="900" dirty="0">
                <a:latin typeface="Helvetica" pitchFamily="2" charset="0"/>
                <a:cs typeface="Arial"/>
              </a:rPr>
              <a:t> team (efter du har fået adgang):</a:t>
            </a:r>
          </a:p>
          <a:p>
            <a:pPr marL="171450" indent="-171450" algn="l">
              <a:buFont typeface="Arial" panose="020B0604020202020204" pitchFamily="34" charset="0"/>
              <a:buChar char="•"/>
            </a:pPr>
            <a:r>
              <a:rPr lang="da-DK" sz="900" dirty="0">
                <a:latin typeface="Helvetica" pitchFamily="2" charset="0"/>
                <a:cs typeface="Arial"/>
              </a:rPr>
              <a:t>Klik på dine initialer i øverste højre hjørne</a:t>
            </a:r>
          </a:p>
          <a:p>
            <a:pPr marL="171450" indent="-171450" algn="l">
              <a:buFont typeface="Arial" panose="020B0604020202020204" pitchFamily="34" charset="0"/>
              <a:buChar char="•"/>
            </a:pPr>
            <a:r>
              <a:rPr lang="da-DK" sz="900" dirty="0">
                <a:latin typeface="Helvetica" pitchFamily="2" charset="0"/>
                <a:cs typeface="Arial"/>
              </a:rPr>
              <a:t>Vælg ”KOMBIT A/S”</a:t>
            </a:r>
          </a:p>
        </p:txBody>
      </p:sp>
    </p:spTree>
    <p:extLst>
      <p:ext uri="{BB962C8B-B14F-4D97-AF65-F5344CB8AC3E}">
        <p14:creationId xmlns:p14="http://schemas.microsoft.com/office/powerpoint/2010/main" val="347997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906209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Revurderings-, mangler-, afslags- og bevillingsbrev</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a:t>Hvis individuel tekst og sagstype er enslydende, skal I overveje, om I ønsker at tilpasse brevskabelonerne.</a:t>
            </a:r>
          </a:p>
          <a:p>
            <a:r>
              <a:rPr lang="da-DK" dirty="0"/>
              <a:t>Præsenteret på webinaret om opsætning af breve d. 14.11.</a:t>
            </a:r>
          </a:p>
          <a:p>
            <a:r>
              <a:rPr lang="da-DK" dirty="0"/>
              <a:t>I kan finde optagelsen af webinaret her: </a:t>
            </a:r>
            <a:r>
              <a:rPr lang="da-DK" dirty="0">
                <a:hlinkClick r:id="rId2"/>
              </a:rPr>
              <a:t>Dokumenter - Webinarer om releases (kombit.dk)</a:t>
            </a:r>
            <a:endParaRPr lang="da-DK" dirty="0"/>
          </a:p>
          <a:p>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5" name="Tekstfelt 4">
            <a:extLst>
              <a:ext uri="{FF2B5EF4-FFF2-40B4-BE49-F238E27FC236}">
                <a16:creationId xmlns:a16="http://schemas.microsoft.com/office/drawing/2014/main" id="{88B33B2E-362B-1889-EF3C-5FDD98CD7C4E}"/>
              </a:ext>
            </a:extLst>
          </p:cNvPr>
          <p:cNvSpPr txBox="1"/>
          <p:nvPr/>
        </p:nvSpPr>
        <p:spPr>
          <a:xfrm>
            <a:off x="1447800" y="784860"/>
            <a:ext cx="2980185" cy="883920"/>
          </a:xfrm>
          <a:prstGeom prst="rect">
            <a:avLst/>
          </a:prstGeom>
          <a:noFill/>
          <a:ln>
            <a:noFill/>
          </a:ln>
        </p:spPr>
        <p:txBody>
          <a:bodyPr wrap="square" rtlCol="0">
            <a:noAutofit/>
          </a:bodyPr>
          <a:lstStyle/>
          <a:p>
            <a:pPr algn="l"/>
            <a:r>
              <a:rPr lang="da-DK" sz="4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2177512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endParaRPr lang="da-DK" dirty="0">
              <a:latin typeface="Neue Haas Grotesk Text Pro" panose="020B0504020202020204" pitchFamily="34" charset="0"/>
            </a:endParaRP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kstfelt 4">
            <a:extLst>
              <a:ext uri="{FF2B5EF4-FFF2-40B4-BE49-F238E27FC236}">
                <a16:creationId xmlns:a16="http://schemas.microsoft.com/office/drawing/2014/main" id="{B9375F20-0DA3-1617-1E35-1A61A5A31377}"/>
              </a:ext>
            </a:extLst>
          </p:cNvPr>
          <p:cNvSpPr txBox="1"/>
          <p:nvPr/>
        </p:nvSpPr>
        <p:spPr>
          <a:xfrm>
            <a:off x="3852333" y="699815"/>
            <a:ext cx="2980185" cy="883920"/>
          </a:xfrm>
          <a:prstGeom prst="rect">
            <a:avLst/>
          </a:prstGeom>
          <a:noFill/>
          <a:ln>
            <a:noFill/>
          </a:ln>
        </p:spPr>
        <p:txBody>
          <a:bodyPr wrap="square" rtlCol="0">
            <a:noAutofit/>
          </a:bodyPr>
          <a:lstStyle/>
          <a:p>
            <a:pPr algn="l"/>
            <a:r>
              <a:rPr lang="da-DK" sz="4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1307460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825CC-B285-41DA-A340-997F6FB030F2}"/>
              </a:ext>
            </a:extLst>
          </p:cNvPr>
          <p:cNvSpPr>
            <a:spLocks noGrp="1"/>
          </p:cNvSpPr>
          <p:nvPr>
            <p:ph type="title"/>
          </p:nvPr>
        </p:nvSpPr>
        <p:spPr/>
        <p:txBody>
          <a:bodyPr/>
          <a:lstStyle/>
          <a:p>
            <a:r>
              <a:rPr lang="da-DK" dirty="0"/>
              <a:t>Temavejledninger</a:t>
            </a:r>
          </a:p>
        </p:txBody>
      </p:sp>
      <p:sp>
        <p:nvSpPr>
          <p:cNvPr id="3" name="Pladsholder til tekst 2">
            <a:extLst>
              <a:ext uri="{FF2B5EF4-FFF2-40B4-BE49-F238E27FC236}">
                <a16:creationId xmlns:a16="http://schemas.microsoft.com/office/drawing/2014/main" id="{CE7D92DF-7D8D-4612-BB18-7BC55AA7885F}"/>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336503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ECF50-FF73-46F3-979C-35F0B52CC34C}"/>
              </a:ext>
            </a:extLst>
          </p:cNvPr>
          <p:cNvSpPr>
            <a:spLocks noGrp="1"/>
          </p:cNvSpPr>
          <p:nvPr>
            <p:ph type="title"/>
          </p:nvPr>
        </p:nvSpPr>
        <p:spPr/>
        <p:txBody>
          <a:bodyPr/>
          <a:lstStyle/>
          <a:p>
            <a:r>
              <a:rPr lang="da-DK" dirty="0"/>
              <a:t>Temavejledninger på dokumentbiblioteket</a:t>
            </a:r>
          </a:p>
        </p:txBody>
      </p:sp>
      <p:pic>
        <p:nvPicPr>
          <p:cNvPr id="7" name="Pladsholder til billede 6">
            <a:extLst>
              <a:ext uri="{FF2B5EF4-FFF2-40B4-BE49-F238E27FC236}">
                <a16:creationId xmlns:a16="http://schemas.microsoft.com/office/drawing/2014/main" id="{BAD32C12-1B77-460A-B15C-AB4299B4A112}"/>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81E72833-61F9-466B-BE41-FB79A8F1214F}"/>
              </a:ext>
            </a:extLst>
          </p:cNvPr>
          <p:cNvSpPr>
            <a:spLocks noGrp="1"/>
          </p:cNvSpPr>
          <p:nvPr>
            <p:ph type="body" sz="quarter" idx="14"/>
          </p:nvPr>
        </p:nvSpPr>
        <p:spPr/>
        <p:txBody>
          <a:bodyPr/>
          <a:lstStyle/>
          <a:p>
            <a:r>
              <a:rPr lang="da-DK" dirty="0"/>
              <a:t>Temavejledningerne ligger her:</a:t>
            </a:r>
          </a:p>
          <a:p>
            <a:r>
              <a:rPr lang="da-DK" dirty="0">
                <a:hlinkClick r:id="rId4"/>
              </a:rPr>
              <a:t>Dokumenter - Temavejledninger (KP)</a:t>
            </a:r>
            <a:endParaRPr lang="da-DK" dirty="0"/>
          </a:p>
          <a:p>
            <a:endParaRPr lang="da-DK" dirty="0"/>
          </a:p>
          <a:p>
            <a:r>
              <a:rPr lang="da-DK" dirty="0"/>
              <a:t>Temavejledninger på dokumentbiblioteket:</a:t>
            </a:r>
          </a:p>
          <a:p>
            <a:pPr marL="257175" indent="-257175">
              <a:buFontTx/>
              <a:buChar char="-"/>
            </a:pPr>
            <a:r>
              <a:rPr lang="da-DK" dirty="0"/>
              <a:t>Økonomi: Ydelser og træk</a:t>
            </a:r>
          </a:p>
          <a:p>
            <a:pPr marL="257175" indent="-257175">
              <a:buFontTx/>
              <a:buChar char="-"/>
            </a:pPr>
            <a:r>
              <a:rPr lang="da-DK" dirty="0"/>
              <a:t>Flytning</a:t>
            </a:r>
          </a:p>
          <a:p>
            <a:pPr marL="257175" indent="-257175">
              <a:buFontTx/>
              <a:buChar char="-"/>
            </a:pPr>
            <a:r>
              <a:rPr lang="da-DK" dirty="0"/>
              <a:t>Opgavepakker</a:t>
            </a:r>
          </a:p>
          <a:p>
            <a:pPr marL="257175" indent="-257175">
              <a:buFontTx/>
              <a:buChar char="-"/>
            </a:pPr>
            <a:r>
              <a:rPr lang="da-DK" dirty="0"/>
              <a:t>KMF og MAF</a:t>
            </a:r>
          </a:p>
          <a:p>
            <a:pPr marL="257175" indent="-257175">
              <a:buFontTx/>
              <a:buChar char="-"/>
            </a:pPr>
            <a:r>
              <a:rPr lang="da-DK" dirty="0"/>
              <a:t>Formue ikke oplyst</a:t>
            </a:r>
          </a:p>
          <a:p>
            <a:pPr marL="257175" indent="-257175">
              <a:buFontTx/>
              <a:buChar char="-"/>
            </a:pPr>
            <a:r>
              <a:rPr lang="da-DK" dirty="0"/>
              <a:t>Årlig opdatering af Boligark og Ændringsvarsel</a:t>
            </a:r>
          </a:p>
          <a:p>
            <a:pPr marL="257175" indent="-257175">
              <a:buFontTx/>
              <a:buChar char="-"/>
            </a:pPr>
            <a:r>
              <a:rPr lang="da-DK" dirty="0"/>
              <a:t>Opfølgningsopgaver</a:t>
            </a:r>
          </a:p>
          <a:p>
            <a:pPr marL="257175" indent="-257175">
              <a:buFontTx/>
              <a:buChar char="-"/>
            </a:pPr>
            <a:endParaRPr lang="da-DK" dirty="0"/>
          </a:p>
          <a:p>
            <a:r>
              <a:rPr lang="da-DK" dirty="0"/>
              <a:t>Afventer fejlrettelser:</a:t>
            </a:r>
          </a:p>
          <a:p>
            <a:pPr marL="257175" indent="-257175">
              <a:buFontTx/>
              <a:buChar char="-"/>
            </a:pPr>
            <a:r>
              <a:rPr lang="da-DK" dirty="0"/>
              <a:t>Håndtering af dødsfald</a:t>
            </a:r>
          </a:p>
        </p:txBody>
      </p:sp>
      <p:sp>
        <p:nvSpPr>
          <p:cNvPr id="5" name="Pladsholder til tekst 4">
            <a:extLst>
              <a:ext uri="{FF2B5EF4-FFF2-40B4-BE49-F238E27FC236}">
                <a16:creationId xmlns:a16="http://schemas.microsoft.com/office/drawing/2014/main" id="{15B2F5E4-BCA5-4B9F-B10A-AAA5CA26293E}"/>
              </a:ext>
            </a:extLst>
          </p:cNvPr>
          <p:cNvSpPr>
            <a:spLocks noGrp="1"/>
          </p:cNvSpPr>
          <p:nvPr>
            <p:ph type="body" sz="quarter" idx="15"/>
          </p:nvPr>
        </p:nvSpPr>
        <p:spPr/>
        <p:txBody>
          <a:bodyPr/>
          <a:lstStyle/>
          <a:p>
            <a:endParaRPr lang="da-DK"/>
          </a:p>
        </p:txBody>
      </p:sp>
      <p:sp>
        <p:nvSpPr>
          <p:cNvPr id="3" name="Rektangel 2">
            <a:extLst>
              <a:ext uri="{FF2B5EF4-FFF2-40B4-BE49-F238E27FC236}">
                <a16:creationId xmlns:a16="http://schemas.microsoft.com/office/drawing/2014/main" id="{3B00863B-6256-7B0F-82BD-67F8BB9A2E90}"/>
              </a:ext>
            </a:extLst>
          </p:cNvPr>
          <p:cNvSpPr/>
          <p:nvPr/>
        </p:nvSpPr>
        <p:spPr>
          <a:xfrm>
            <a:off x="409155" y="4122106"/>
            <a:ext cx="2343980" cy="303452"/>
          </a:xfrm>
          <a:prstGeom prst="rect">
            <a:avLst/>
          </a:prstGeom>
          <a:noFill/>
          <a:ln w="57150">
            <a:solidFill>
              <a:srgbClr val="84BD00"/>
            </a:solidFill>
            <a:prstDash val="dash"/>
            <a:extLst>
              <a:ext uri="{C807C97D-BFC1-408E-A445-0C87EB9F89A2}">
                <ask:lineSketchStyleProps xmlns:ask="http://schemas.microsoft.com/office/drawing/2018/sketchyshapes" sd="2832874897">
                  <a:custGeom>
                    <a:avLst/>
                    <a:gdLst>
                      <a:gd name="connsiteX0" fmla="*/ 0 w 2444654"/>
                      <a:gd name="connsiteY0" fmla="*/ 0 h 841638"/>
                      <a:gd name="connsiteX1" fmla="*/ 537824 w 2444654"/>
                      <a:gd name="connsiteY1" fmla="*/ 0 h 841638"/>
                      <a:gd name="connsiteX2" fmla="*/ 1002308 w 2444654"/>
                      <a:gd name="connsiteY2" fmla="*/ 0 h 841638"/>
                      <a:gd name="connsiteX3" fmla="*/ 1491239 w 2444654"/>
                      <a:gd name="connsiteY3" fmla="*/ 0 h 841638"/>
                      <a:gd name="connsiteX4" fmla="*/ 2004616 w 2444654"/>
                      <a:gd name="connsiteY4" fmla="*/ 0 h 841638"/>
                      <a:gd name="connsiteX5" fmla="*/ 2444654 w 2444654"/>
                      <a:gd name="connsiteY5" fmla="*/ 0 h 841638"/>
                      <a:gd name="connsiteX6" fmla="*/ 2444654 w 2444654"/>
                      <a:gd name="connsiteY6" fmla="*/ 429235 h 841638"/>
                      <a:gd name="connsiteX7" fmla="*/ 2444654 w 2444654"/>
                      <a:gd name="connsiteY7" fmla="*/ 841638 h 841638"/>
                      <a:gd name="connsiteX8" fmla="*/ 1955723 w 2444654"/>
                      <a:gd name="connsiteY8" fmla="*/ 841638 h 841638"/>
                      <a:gd name="connsiteX9" fmla="*/ 1491239 w 2444654"/>
                      <a:gd name="connsiteY9" fmla="*/ 841638 h 841638"/>
                      <a:gd name="connsiteX10" fmla="*/ 1002308 w 2444654"/>
                      <a:gd name="connsiteY10" fmla="*/ 841638 h 841638"/>
                      <a:gd name="connsiteX11" fmla="*/ 586717 w 2444654"/>
                      <a:gd name="connsiteY11" fmla="*/ 841638 h 841638"/>
                      <a:gd name="connsiteX12" fmla="*/ 0 w 2444654"/>
                      <a:gd name="connsiteY12" fmla="*/ 841638 h 841638"/>
                      <a:gd name="connsiteX13" fmla="*/ 0 w 2444654"/>
                      <a:gd name="connsiteY13" fmla="*/ 420819 h 841638"/>
                      <a:gd name="connsiteX14" fmla="*/ 0 w 2444654"/>
                      <a:gd name="connsiteY14" fmla="*/ 0 h 84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654" h="841638" extrusionOk="0">
                        <a:moveTo>
                          <a:pt x="0" y="0"/>
                        </a:moveTo>
                        <a:cubicBezTo>
                          <a:pt x="238436" y="-2035"/>
                          <a:pt x="400288" y="41030"/>
                          <a:pt x="537824" y="0"/>
                        </a:cubicBezTo>
                        <a:cubicBezTo>
                          <a:pt x="675360" y="-41030"/>
                          <a:pt x="843097" y="2634"/>
                          <a:pt x="1002308" y="0"/>
                        </a:cubicBezTo>
                        <a:cubicBezTo>
                          <a:pt x="1161519" y="-2634"/>
                          <a:pt x="1281669" y="37813"/>
                          <a:pt x="1491239" y="0"/>
                        </a:cubicBezTo>
                        <a:cubicBezTo>
                          <a:pt x="1700809" y="-37813"/>
                          <a:pt x="1855503" y="10287"/>
                          <a:pt x="2004616" y="0"/>
                        </a:cubicBezTo>
                        <a:cubicBezTo>
                          <a:pt x="2153729" y="-10287"/>
                          <a:pt x="2267411" y="18965"/>
                          <a:pt x="2444654" y="0"/>
                        </a:cubicBezTo>
                        <a:cubicBezTo>
                          <a:pt x="2480092" y="161048"/>
                          <a:pt x="2434080" y="327298"/>
                          <a:pt x="2444654" y="429235"/>
                        </a:cubicBezTo>
                        <a:cubicBezTo>
                          <a:pt x="2455228" y="531172"/>
                          <a:pt x="2443190" y="649070"/>
                          <a:pt x="2444654" y="841638"/>
                        </a:cubicBezTo>
                        <a:cubicBezTo>
                          <a:pt x="2205117" y="895647"/>
                          <a:pt x="2102877" y="824851"/>
                          <a:pt x="1955723" y="841638"/>
                        </a:cubicBezTo>
                        <a:cubicBezTo>
                          <a:pt x="1808569" y="858425"/>
                          <a:pt x="1642411" y="786300"/>
                          <a:pt x="1491239" y="841638"/>
                        </a:cubicBezTo>
                        <a:cubicBezTo>
                          <a:pt x="1340067" y="896976"/>
                          <a:pt x="1111837" y="819469"/>
                          <a:pt x="1002308" y="841638"/>
                        </a:cubicBezTo>
                        <a:cubicBezTo>
                          <a:pt x="892779" y="863807"/>
                          <a:pt x="731247" y="808799"/>
                          <a:pt x="586717" y="841638"/>
                        </a:cubicBezTo>
                        <a:cubicBezTo>
                          <a:pt x="442187" y="874477"/>
                          <a:pt x="216363" y="788534"/>
                          <a:pt x="0" y="841638"/>
                        </a:cubicBezTo>
                        <a:cubicBezTo>
                          <a:pt x="-34643" y="650594"/>
                          <a:pt x="37247" y="592966"/>
                          <a:pt x="0" y="420819"/>
                        </a:cubicBezTo>
                        <a:cubicBezTo>
                          <a:pt x="-37247" y="248672"/>
                          <a:pt x="5214" y="10395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latin typeface="Trebuchet MS" panose="020B0603020202020204" pitchFamily="34" charset="0"/>
            </a:endParaRPr>
          </a:p>
        </p:txBody>
      </p:sp>
      <p:pic>
        <p:nvPicPr>
          <p:cNvPr id="11" name="Billede 10">
            <a:extLst>
              <a:ext uri="{FF2B5EF4-FFF2-40B4-BE49-F238E27FC236}">
                <a16:creationId xmlns:a16="http://schemas.microsoft.com/office/drawing/2014/main" id="{47E4E51C-3262-722D-1E73-427A41765058}"/>
              </a:ext>
            </a:extLst>
          </p:cNvPr>
          <p:cNvPicPr>
            <a:picLocks noChangeAspect="1"/>
          </p:cNvPicPr>
          <p:nvPr/>
        </p:nvPicPr>
        <p:blipFill>
          <a:blip r:embed="rId5"/>
          <a:stretch>
            <a:fillRect/>
          </a:stretch>
        </p:blipFill>
        <p:spPr>
          <a:xfrm>
            <a:off x="3913051" y="3776098"/>
            <a:ext cx="4286849" cy="950252"/>
          </a:xfrm>
          <a:prstGeom prst="rect">
            <a:avLst/>
          </a:prstGeom>
        </p:spPr>
      </p:pic>
      <p:sp>
        <p:nvSpPr>
          <p:cNvPr id="6" name="Eksplosion: 14 pkt. 5">
            <a:extLst>
              <a:ext uri="{FF2B5EF4-FFF2-40B4-BE49-F238E27FC236}">
                <a16:creationId xmlns:a16="http://schemas.microsoft.com/office/drawing/2014/main" id="{010DBE71-6082-A9F4-C5F7-C6A2FF4AB11E}"/>
              </a:ext>
            </a:extLst>
          </p:cNvPr>
          <p:cNvSpPr/>
          <p:nvPr/>
        </p:nvSpPr>
        <p:spPr>
          <a:xfrm rot="1011868">
            <a:off x="1605194" y="1013285"/>
            <a:ext cx="6788837" cy="3611504"/>
          </a:xfrm>
          <a:prstGeom prst="irregularSeal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100" dirty="0">
                <a:latin typeface="Trebuchet MS" panose="020B0603020202020204" pitchFamily="34" charset="0"/>
              </a:rPr>
              <a:t>NY KOLONNE: Kan hændelsesabonnement stoppes?</a:t>
            </a:r>
          </a:p>
        </p:txBody>
      </p:sp>
      <p:pic>
        <p:nvPicPr>
          <p:cNvPr id="9" name="Billede 8">
            <a:extLst>
              <a:ext uri="{FF2B5EF4-FFF2-40B4-BE49-F238E27FC236}">
                <a16:creationId xmlns:a16="http://schemas.microsoft.com/office/drawing/2014/main" id="{23187A20-9E96-0250-9713-C3A51C9E2E1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29080" y="4447270"/>
            <a:ext cx="6114920" cy="639560"/>
          </a:xfrm>
          <a:prstGeom prst="rect">
            <a:avLst/>
          </a:prstGeom>
        </p:spPr>
      </p:pic>
      <p:sp>
        <p:nvSpPr>
          <p:cNvPr id="8" name="Tekstfelt 7">
            <a:extLst>
              <a:ext uri="{FF2B5EF4-FFF2-40B4-BE49-F238E27FC236}">
                <a16:creationId xmlns:a16="http://schemas.microsoft.com/office/drawing/2014/main" id="{FE8CEB3E-EF21-A154-1EBC-0F50F6499D99}"/>
              </a:ext>
            </a:extLst>
          </p:cNvPr>
          <p:cNvSpPr txBox="1"/>
          <p:nvPr/>
        </p:nvSpPr>
        <p:spPr>
          <a:xfrm>
            <a:off x="1447800" y="784860"/>
            <a:ext cx="2980185" cy="883920"/>
          </a:xfrm>
          <a:prstGeom prst="rect">
            <a:avLst/>
          </a:prstGeom>
          <a:noFill/>
          <a:ln>
            <a:noFill/>
          </a:ln>
        </p:spPr>
        <p:txBody>
          <a:bodyPr wrap="square" rtlCol="0">
            <a:noAutofit/>
          </a:bodyPr>
          <a:lstStyle/>
          <a:p>
            <a:pPr algn="l"/>
            <a:r>
              <a:rPr lang="da-DK" sz="4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Tree>
    <p:extLst>
      <p:ext uri="{BB962C8B-B14F-4D97-AF65-F5344CB8AC3E}">
        <p14:creationId xmlns:p14="http://schemas.microsoft.com/office/powerpoint/2010/main" val="16362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CE4BE-E153-4A74-9233-A067E060F0D5}"/>
              </a:ext>
            </a:extLst>
          </p:cNvPr>
          <p:cNvSpPr>
            <a:spLocks noGrp="1"/>
          </p:cNvSpPr>
          <p:nvPr>
            <p:ph type="title"/>
          </p:nvPr>
        </p:nvSpPr>
        <p:spPr/>
        <p:txBody>
          <a:bodyPr/>
          <a:lstStyle/>
          <a:p>
            <a:r>
              <a:rPr lang="da-DK" dirty="0"/>
              <a:t>kendte fejl</a:t>
            </a:r>
          </a:p>
        </p:txBody>
      </p:sp>
      <p:sp>
        <p:nvSpPr>
          <p:cNvPr id="3" name="Pladsholder til tekst 2">
            <a:extLst>
              <a:ext uri="{FF2B5EF4-FFF2-40B4-BE49-F238E27FC236}">
                <a16:creationId xmlns:a16="http://schemas.microsoft.com/office/drawing/2014/main" id="{25F9B6F8-DD56-41B4-8092-D428D89770B8}"/>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921639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KP logger ud for tidligt</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r>
              <a:rPr lang="da-DK" dirty="0"/>
              <a:t>Bruger logges ud pga. ”time out” og skal logge på via ny browserfane. </a:t>
            </a:r>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Kendte fejl</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8D4625F5-FFB5-5420-8F34-4F4AA61367CE}"/>
              </a:ext>
            </a:extLst>
          </p:cNvPr>
          <p:cNvSpPr/>
          <p:nvPr/>
        </p:nvSpPr>
        <p:spPr>
          <a:xfrm>
            <a:off x="4572000" y="4076700"/>
            <a:ext cx="4572000"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Forventes løst 12.01 2024</a:t>
            </a:r>
          </a:p>
        </p:txBody>
      </p:sp>
    </p:spTree>
    <p:extLst>
      <p:ext uri="{BB962C8B-B14F-4D97-AF65-F5344CB8AC3E}">
        <p14:creationId xmlns:p14="http://schemas.microsoft.com/office/powerpoint/2010/main" val="184883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lstStyle/>
          <a:p>
            <a:r>
              <a:rPr lang="da-DK" dirty="0">
                <a:solidFill>
                  <a:srgbClr val="7030A0"/>
                </a:solidFill>
              </a:rPr>
              <a:t>Release 4.0 – Pilotafprøvning</a:t>
            </a:r>
          </a:p>
          <a:p>
            <a:r>
              <a:rPr lang="da-DK" dirty="0">
                <a:solidFill>
                  <a:srgbClr val="7030A0"/>
                </a:solidFill>
              </a:rPr>
              <a:t>Automatiske processer for ansøgninger i KP</a:t>
            </a:r>
          </a:p>
          <a:p>
            <a:r>
              <a:rPr lang="da-DK" dirty="0">
                <a:solidFill>
                  <a:srgbClr val="7030A0"/>
                </a:solidFill>
              </a:rPr>
              <a:t>Release 4.1 – 14. December 2023</a:t>
            </a:r>
          </a:p>
          <a:p>
            <a:r>
              <a:rPr lang="da-DK" dirty="0">
                <a:solidFill>
                  <a:srgbClr val="7030A0"/>
                </a:solidFill>
              </a:rPr>
              <a:t>Release 5.0 – 25. marts 2024</a:t>
            </a:r>
          </a:p>
          <a:p>
            <a:r>
              <a:rPr lang="da-DK" dirty="0">
                <a:solidFill>
                  <a:srgbClr val="7030A0"/>
                </a:solidFill>
              </a:rPr>
              <a:t>Kort nyt</a:t>
            </a:r>
          </a:p>
          <a:p>
            <a:r>
              <a:rPr lang="da-DK" dirty="0">
                <a:solidFill>
                  <a:srgbClr val="7030A0"/>
                </a:solidFill>
              </a:rPr>
              <a:t>Kendte fejl</a:t>
            </a:r>
          </a:p>
          <a:p>
            <a:r>
              <a:rPr lang="da-DK" dirty="0">
                <a:solidFill>
                  <a:srgbClr val="7030A0"/>
                </a:solidFill>
              </a:rPr>
              <a:t>Spørgsmål</a:t>
            </a:r>
          </a:p>
          <a:p>
            <a:r>
              <a:rPr lang="da-DK" dirty="0">
                <a:solidFill>
                  <a:srgbClr val="7030A0"/>
                </a:solidFill>
              </a:rPr>
              <a:t>Hvad sker på næste statusmøde?</a:t>
            </a:r>
          </a:p>
          <a:p>
            <a:r>
              <a:rPr lang="da-DK" dirty="0">
                <a:solidFill>
                  <a:srgbClr val="00B050"/>
                </a:solidFill>
              </a:rPr>
              <a:t>OA 05 – Lukning af ydelse i KY udsat én måned</a:t>
            </a:r>
          </a:p>
          <a:p>
            <a:r>
              <a:rPr lang="da-DK" dirty="0">
                <a:solidFill>
                  <a:srgbClr val="00B050"/>
                </a:solidFill>
              </a:rPr>
              <a:t>KLIK-opgaver</a:t>
            </a:r>
          </a:p>
          <a:p>
            <a:r>
              <a:rPr lang="da-DK" dirty="0">
                <a:solidFill>
                  <a:srgbClr val="00B050"/>
                </a:solidFill>
              </a:rPr>
              <a:t>Status på driften </a:t>
            </a:r>
          </a:p>
          <a:p>
            <a:r>
              <a:rPr lang="da-DK" dirty="0"/>
              <a:t>Tak for i dag</a:t>
            </a:r>
          </a:p>
          <a:p>
            <a:endParaRPr lang="da-DK" dirty="0"/>
          </a:p>
        </p:txBody>
      </p:sp>
      <p:sp>
        <p:nvSpPr>
          <p:cNvPr id="5" name="Tekstfelt 4">
            <a:extLst>
              <a:ext uri="{FF2B5EF4-FFF2-40B4-BE49-F238E27FC236}">
                <a16:creationId xmlns:a16="http://schemas.microsoft.com/office/drawing/2014/main" id="{7C2ED4D0-2F3D-25A9-9664-C5246EFFFB4E}"/>
              </a:ext>
            </a:extLst>
          </p:cNvPr>
          <p:cNvSpPr txBox="1"/>
          <p:nvPr/>
        </p:nvSpPr>
        <p:spPr>
          <a:xfrm>
            <a:off x="4005648" y="1083226"/>
            <a:ext cx="553998" cy="1435649"/>
          </a:xfrm>
          <a:prstGeom prst="rect">
            <a:avLst/>
          </a:prstGeom>
          <a:noFill/>
        </p:spPr>
        <p:txBody>
          <a:bodyPr vert="vert270" wrap="none" rtlCol="0">
            <a:spAutoFit/>
          </a:bodyPr>
          <a:lstStyle/>
          <a:p>
            <a:r>
              <a:rPr lang="da-DK" sz="1200" dirty="0">
                <a:solidFill>
                  <a:srgbClr val="7030A0"/>
                </a:solidFill>
                <a:latin typeface="Neue Haas Grotesk Text Pro" panose="020B0504020202020204" pitchFamily="34" charset="0"/>
              </a:rPr>
              <a:t>Sagsbehandler og </a:t>
            </a:r>
          </a:p>
          <a:p>
            <a:r>
              <a:rPr lang="da-DK" sz="1200" dirty="0">
                <a:solidFill>
                  <a:srgbClr val="7030A0"/>
                </a:solidFill>
                <a:latin typeface="Neue Haas Grotesk Text Pro" panose="020B0504020202020204" pitchFamily="34" charset="0"/>
              </a:rPr>
              <a:t>systemansvarlig</a:t>
            </a:r>
          </a:p>
        </p:txBody>
      </p:sp>
      <p:sp>
        <p:nvSpPr>
          <p:cNvPr id="6" name="Tekstfelt 5">
            <a:extLst>
              <a:ext uri="{FF2B5EF4-FFF2-40B4-BE49-F238E27FC236}">
                <a16:creationId xmlns:a16="http://schemas.microsoft.com/office/drawing/2014/main" id="{C592D37B-A091-09FC-6EF6-FA9AB93940B8}"/>
              </a:ext>
            </a:extLst>
          </p:cNvPr>
          <p:cNvSpPr txBox="1"/>
          <p:nvPr/>
        </p:nvSpPr>
        <p:spPr>
          <a:xfrm>
            <a:off x="4032150" y="3322144"/>
            <a:ext cx="369332" cy="1265731"/>
          </a:xfrm>
          <a:prstGeom prst="rect">
            <a:avLst/>
          </a:prstGeom>
          <a:noFill/>
        </p:spPr>
        <p:txBody>
          <a:bodyPr vert="vert270" wrap="none" rtlCol="0">
            <a:spAutoFit/>
          </a:bodyPr>
          <a:lstStyle/>
          <a:p>
            <a:r>
              <a:rPr lang="da-DK" sz="1200" dirty="0">
                <a:solidFill>
                  <a:srgbClr val="00B050"/>
                </a:solidFill>
                <a:latin typeface="Neue Haas Grotesk Text Pro" panose="020B0504020202020204" pitchFamily="34" charset="0"/>
              </a:rPr>
              <a:t>Systemansvarlig</a:t>
            </a:r>
          </a:p>
        </p:txBody>
      </p:sp>
      <p:pic>
        <p:nvPicPr>
          <p:cNvPr id="12" name="Pladsholder til billede 11" descr="Et billede, der indeholder udendørs, sky, bygning, Kontorbygning&#10;&#10;Automatisk genereret beskrivelse">
            <a:extLst>
              <a:ext uri="{FF2B5EF4-FFF2-40B4-BE49-F238E27FC236}">
                <a16:creationId xmlns:a16="http://schemas.microsoft.com/office/drawing/2014/main" id="{DAB07DF8-06F8-5787-1929-064091C10CB6}"/>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E841E-9052-27BE-95C1-A70487EE831A}"/>
              </a:ext>
            </a:extLst>
          </p:cNvPr>
          <p:cNvSpPr>
            <a:spLocks noGrp="1"/>
          </p:cNvSpPr>
          <p:nvPr>
            <p:ph type="title"/>
          </p:nvPr>
        </p:nvSpPr>
        <p:spPr/>
        <p:txBody>
          <a:bodyPr/>
          <a:lstStyle/>
          <a:p>
            <a:r>
              <a:rPr lang="da-DK" dirty="0"/>
              <a:t>Problem med oprettelse af opgaver udenfor personoverblikket</a:t>
            </a:r>
          </a:p>
        </p:txBody>
      </p:sp>
      <p:sp>
        <p:nvSpPr>
          <p:cNvPr id="3" name="Pladsholder til tekst 2">
            <a:extLst>
              <a:ext uri="{FF2B5EF4-FFF2-40B4-BE49-F238E27FC236}">
                <a16:creationId xmlns:a16="http://schemas.microsoft.com/office/drawing/2014/main" id="{DD0AB74B-FB99-C8E5-E0C8-BD2E688DE837}"/>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Sagsbehandler oplever, at KP ikke sætter processen i gang fx ved opret bevilling, hvis processen startes til en underfane i personoverblikket. </a:t>
            </a:r>
          </a:p>
          <a:p>
            <a:pPr marL="171450" indent="-171450">
              <a:buFont typeface="Arial" panose="020B0604020202020204" pitchFamily="34" charset="0"/>
              <a:buChar char="•"/>
            </a:pPr>
            <a:r>
              <a:rPr lang="da-DK" dirty="0"/>
              <a:t>Processen startes dog op, og kan findes via fanen ”Overblik”, men KP springer ikke selv </a:t>
            </a:r>
            <a:r>
              <a:rPr lang="da-DK"/>
              <a:t>til fanen.</a:t>
            </a:r>
            <a:endParaRPr lang="da-DK" dirty="0"/>
          </a:p>
          <a:p>
            <a:pPr marL="243450" lvl="1" indent="-171450">
              <a:buFont typeface="Arial" panose="020B0604020202020204" pitchFamily="34" charset="0"/>
              <a:buChar char="•"/>
            </a:pPr>
            <a:r>
              <a:rPr lang="da-DK" dirty="0">
                <a:hlinkClick r:id="rId2"/>
              </a:rPr>
              <a:t>Link til beskrivelse af fejlen</a:t>
            </a:r>
            <a:r>
              <a:rPr lang="da-DK" dirty="0"/>
              <a:t> </a:t>
            </a:r>
          </a:p>
        </p:txBody>
      </p:sp>
      <p:sp>
        <p:nvSpPr>
          <p:cNvPr id="4" name="Pladsholder til tekst 3">
            <a:extLst>
              <a:ext uri="{FF2B5EF4-FFF2-40B4-BE49-F238E27FC236}">
                <a16:creationId xmlns:a16="http://schemas.microsoft.com/office/drawing/2014/main" id="{37200230-90BC-E436-4144-99C8A508B6F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sky, vand, sø, udendørs&#10;&#10;Automatisk genereret beskrivelse">
            <a:extLst>
              <a:ext uri="{FF2B5EF4-FFF2-40B4-BE49-F238E27FC236}">
                <a16:creationId xmlns:a16="http://schemas.microsoft.com/office/drawing/2014/main" id="{8FF9A6A2-479A-4FF8-F8B6-04D8F24BBC5D}"/>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B1C87A3D-C416-D5E0-C845-404454D9CF50}"/>
              </a:ext>
            </a:extLst>
          </p:cNvPr>
          <p:cNvSpPr/>
          <p:nvPr/>
        </p:nvSpPr>
        <p:spPr>
          <a:xfrm>
            <a:off x="4572000" y="4076700"/>
            <a:ext cx="4572000"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Forventes </a:t>
            </a:r>
            <a:r>
              <a:rPr lang="da-DK" sz="1200" b="1">
                <a:solidFill>
                  <a:schemeClr val="tx1"/>
                </a:solidFill>
                <a:latin typeface="Arial"/>
                <a:cs typeface="Arial"/>
              </a:rPr>
              <a:t>løst 12.01 </a:t>
            </a:r>
            <a:r>
              <a:rPr lang="da-DK" sz="1200" b="1" dirty="0">
                <a:solidFill>
                  <a:schemeClr val="tx1"/>
                </a:solidFill>
                <a:latin typeface="Arial"/>
                <a:cs typeface="Arial"/>
              </a:rPr>
              <a:t>2024</a:t>
            </a:r>
          </a:p>
        </p:txBody>
      </p:sp>
    </p:spTree>
    <p:extLst>
      <p:ext uri="{BB962C8B-B14F-4D97-AF65-F5344CB8AC3E}">
        <p14:creationId xmlns:p14="http://schemas.microsoft.com/office/powerpoint/2010/main" val="273928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Visningsfejl i ”Ret planlagt træk”</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Når I retter et planlagt træk vises det som om, der laves rettelser længere tilbage, end det er ønsket. </a:t>
            </a:r>
          </a:p>
          <a:p>
            <a:pPr marL="171450" indent="-171450">
              <a:buFont typeface="Arial" panose="020B0604020202020204" pitchFamily="34" charset="0"/>
              <a:buChar char="•"/>
            </a:pPr>
            <a:r>
              <a:rPr lang="da-DK" dirty="0"/>
              <a:t>Det er alene en visningsfejl </a:t>
            </a:r>
          </a:p>
          <a:p>
            <a:pPr marL="243450" lvl="1" indent="-171450">
              <a:buFont typeface="Arial" panose="020B0604020202020204" pitchFamily="34" charset="0"/>
              <a:buChar char="•"/>
            </a:pPr>
            <a:r>
              <a:rPr lang="da-DK" dirty="0">
                <a:hlinkClick r:id="rId2"/>
              </a:rPr>
              <a:t>Link til beskrivelse af fejlen</a:t>
            </a:r>
            <a:r>
              <a:rPr lang="da-DK" dirty="0"/>
              <a:t> </a:t>
            </a:r>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351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a:t>Beskeder ved ændring af CPR-nummer</a:t>
            </a:r>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KP modtager ikke beskeder fra CPR, hvis en borger skifter CPR-nummer.</a:t>
            </a:r>
          </a:p>
          <a:p>
            <a:r>
              <a:rPr lang="da-DK" dirty="0"/>
              <a:t>KP er fortsat i kontakt med Serviceplatformen omkring en løsning. </a:t>
            </a:r>
          </a:p>
          <a:p>
            <a:r>
              <a:rPr lang="da-DK" dirty="0"/>
              <a:t>Når problemet er løst, vil vi sørge for at berørte borgere opdateres med al information fra det gamle CPR-nummer.</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pic>
        <p:nvPicPr>
          <p:cNvPr id="11" name="Grafik 10" descr="Gentag med massiv udfyldning">
            <a:extLst>
              <a:ext uri="{FF2B5EF4-FFF2-40B4-BE49-F238E27FC236}">
                <a16:creationId xmlns:a16="http://schemas.microsoft.com/office/drawing/2014/main" id="{DDAF0801-88D4-65B0-2575-4A37D19558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312" y="3003550"/>
            <a:ext cx="1472453" cy="1472453"/>
          </a:xfrm>
          <a:prstGeom prst="rect">
            <a:avLst/>
          </a:prstGeom>
        </p:spPr>
      </p:pic>
      <p:pic>
        <p:nvPicPr>
          <p:cNvPr id="9" name="Grafik 8" descr="Badge Stop med at følge med massiv udfyldning">
            <a:extLst>
              <a:ext uri="{FF2B5EF4-FFF2-40B4-BE49-F238E27FC236}">
                <a16:creationId xmlns:a16="http://schemas.microsoft.com/office/drawing/2014/main" id="{CA0F303F-A033-AB2D-93C8-9FFE1B85FF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4538" y="3760405"/>
            <a:ext cx="914400" cy="914400"/>
          </a:xfrm>
          <a:prstGeom prst="rect">
            <a:avLst/>
          </a:prstGeom>
        </p:spPr>
      </p:pic>
      <p:sp>
        <p:nvSpPr>
          <p:cNvPr id="5" name="Rektangel 4">
            <a:extLst>
              <a:ext uri="{FF2B5EF4-FFF2-40B4-BE49-F238E27FC236}">
                <a16:creationId xmlns:a16="http://schemas.microsoft.com/office/drawing/2014/main" id="{0013C217-5A0A-B6B0-6B41-3FE5B0BEC7AD}"/>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Forventes løst med release 5.0</a:t>
            </a:r>
          </a:p>
        </p:txBody>
      </p:sp>
    </p:spTree>
    <p:extLst>
      <p:ext uri="{BB962C8B-B14F-4D97-AF65-F5344CB8AC3E}">
        <p14:creationId xmlns:p14="http://schemas.microsoft.com/office/powerpoint/2010/main" val="6810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ladsholder til billede 22" descr="Et billede, der indeholder person, tøj, briller, Ansigt&#10;&#10;Automatisk genereret beskrivelse">
            <a:extLst>
              <a:ext uri="{FF2B5EF4-FFF2-40B4-BE49-F238E27FC236}">
                <a16:creationId xmlns:a16="http://schemas.microsoft.com/office/drawing/2014/main" id="{7D8B0D00-00F6-38D5-90BA-16DAF0021646}"/>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Oprettelse af engangsbeløb fejler på grund af ugyldig slutdato</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Ved oprettelse af engangsbeløb via ”Opret bevilling”, sættes automatisk en ugyldig slutdato. </a:t>
            </a:r>
          </a:p>
          <a:p>
            <a:r>
              <a:rPr lang="da-DK" dirty="0"/>
              <a:t>Work </a:t>
            </a:r>
            <a:r>
              <a:rPr lang="da-DK" dirty="0" err="1"/>
              <a:t>around</a:t>
            </a:r>
            <a:r>
              <a:rPr lang="da-DK" dirty="0"/>
              <a:t>: vælg startdatoen igen, hvorefter slutdatoen bliver gyldig.</a:t>
            </a:r>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Opret bevilling</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20.09.23</a:t>
            </a:r>
          </a:p>
        </p:txBody>
      </p:sp>
      <p:sp>
        <p:nvSpPr>
          <p:cNvPr id="25" name="Rektangel 24">
            <a:extLst>
              <a:ext uri="{FF2B5EF4-FFF2-40B4-BE49-F238E27FC236}">
                <a16:creationId xmlns:a16="http://schemas.microsoft.com/office/drawing/2014/main" id="{CC647BFF-0F9D-367A-9B66-32A4BB386D27}"/>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Engangsbeløb</a:t>
            </a:r>
          </a:p>
          <a:p>
            <a:r>
              <a:rPr lang="da-DK" sz="1200" b="1" dirty="0">
                <a:latin typeface="Arial"/>
                <a:cs typeface="Arial"/>
              </a:rPr>
              <a:t>-- - - - -- --- ------- </a:t>
            </a:r>
          </a:p>
          <a:p>
            <a:r>
              <a:rPr lang="da-DK" sz="1200" b="1" dirty="0">
                <a:latin typeface="Arial"/>
                <a:cs typeface="Arial"/>
              </a:rPr>
              <a:t>Startdato</a:t>
            </a:r>
          </a:p>
          <a:p>
            <a:endParaRPr lang="da-DK" sz="1200" b="1" dirty="0">
              <a:latin typeface="Arial"/>
              <a:cs typeface="Arial"/>
            </a:endParaRPr>
          </a:p>
          <a:p>
            <a:r>
              <a:rPr lang="da-DK" sz="1200" b="1" dirty="0">
                <a:latin typeface="Arial"/>
                <a:cs typeface="Arial"/>
              </a:rPr>
              <a:t>Slutdato </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399666" y="4111763"/>
            <a:ext cx="390906" cy="384101"/>
          </a:xfrm>
          <a:prstGeom prst="rect">
            <a:avLst/>
          </a:prstGeom>
        </p:spPr>
      </p:pic>
      <p:pic>
        <p:nvPicPr>
          <p:cNvPr id="27" name="Grafik 26" descr="Afkrydsning med massiv udfyldning">
            <a:extLst>
              <a:ext uri="{FF2B5EF4-FFF2-40B4-BE49-F238E27FC236}">
                <a16:creationId xmlns:a16="http://schemas.microsoft.com/office/drawing/2014/main" id="{BF953CA3-34A4-180A-52C7-3CB006ED66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6700" y="4076700"/>
            <a:ext cx="435883" cy="435883"/>
          </a:xfrm>
          <a:prstGeom prst="rect">
            <a:avLst/>
          </a:prstGeom>
        </p:spPr>
      </p:pic>
      <p:pic>
        <p:nvPicPr>
          <p:cNvPr id="29" name="Grafik 28" descr="Gentag med massiv udfyldning">
            <a:extLst>
              <a:ext uri="{FF2B5EF4-FFF2-40B4-BE49-F238E27FC236}">
                <a16:creationId xmlns:a16="http://schemas.microsoft.com/office/drawing/2014/main" id="{7FABD381-CD53-0C49-90B9-32501521B3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3487" y="3788820"/>
            <a:ext cx="390906" cy="390906"/>
          </a:xfrm>
          <a:prstGeom prst="rect">
            <a:avLst/>
          </a:prstGeom>
        </p:spPr>
      </p:pic>
    </p:spTree>
    <p:extLst>
      <p:ext uri="{BB962C8B-B14F-4D97-AF65-F5344CB8AC3E}">
        <p14:creationId xmlns:p14="http://schemas.microsoft.com/office/powerpoint/2010/main" val="7999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indflytningsdato</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Indflytningsdato vises forkert på personoverblikket, når borger har flere aktive adresser, og når en udenlandsk adresse har den seneste indflytningsdato. </a:t>
            </a:r>
          </a:p>
          <a:p>
            <a:r>
              <a:rPr lang="da-DK" dirty="0"/>
              <a:t>Den rigtige dato kan fortsat ses i historikken/detaljevisningen.</a:t>
            </a:r>
          </a:p>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A708E61-D67A-DC1A-6F87-D6138CEBE58A}"/>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94BD9887-378A-E0A2-C4E3-6DD2DC2438CA}"/>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3" name="Rektangel 12">
            <a:extLst>
              <a:ext uri="{FF2B5EF4-FFF2-40B4-BE49-F238E27FC236}">
                <a16:creationId xmlns:a16="http://schemas.microsoft.com/office/drawing/2014/main" id="{87E53BA2-207C-81AC-B65D-CD2CE5885528}"/>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Indflytningsdato </a:t>
            </a:r>
          </a:p>
          <a:p>
            <a:r>
              <a:rPr lang="da-DK" sz="1200" b="1" dirty="0">
                <a:latin typeface="Arial"/>
                <a:cs typeface="Arial"/>
              </a:rPr>
              <a:t>---- -- ------ - - -</a:t>
            </a:r>
          </a:p>
        </p:txBody>
      </p:sp>
      <p:pic>
        <p:nvPicPr>
          <p:cNvPr id="14" name="Pladsholder til billede 11" descr="Luk med massiv udfyldning">
            <a:extLst>
              <a:ext uri="{FF2B5EF4-FFF2-40B4-BE49-F238E27FC236}">
                <a16:creationId xmlns:a16="http://schemas.microsoft.com/office/drawing/2014/main" id="{60679CB1-2041-E8FF-C631-67C3607B96EE}"/>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857774" y="3853397"/>
            <a:ext cx="662382" cy="650851"/>
          </a:xfrm>
          <a:prstGeom prst="rect">
            <a:avLst/>
          </a:prstGeom>
        </p:spPr>
      </p:pic>
      <p:sp>
        <p:nvSpPr>
          <p:cNvPr id="17" name="Rektangel: øverste hjørner afrundet 16">
            <a:extLst>
              <a:ext uri="{FF2B5EF4-FFF2-40B4-BE49-F238E27FC236}">
                <a16:creationId xmlns:a16="http://schemas.microsoft.com/office/drawing/2014/main" id="{22B1E203-F48E-CFCE-73F3-4CE4F34F2016}"/>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7DA85250-A37C-EDEB-DC53-38371E224BF7}"/>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9A134698-C329-E899-47E1-3CE87F5E4E58}"/>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4A351311-E3CB-AD25-8472-346A24DC8C11}"/>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2BD1A738-0097-CC14-3BE2-3AFB6A31FD10}"/>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3" name="Billedforklaring: venstrepil 22">
            <a:extLst>
              <a:ext uri="{FF2B5EF4-FFF2-40B4-BE49-F238E27FC236}">
                <a16:creationId xmlns:a16="http://schemas.microsoft.com/office/drawing/2014/main" id="{23E107DE-9B3B-09A0-F3FF-04141B5E36FE}"/>
              </a:ext>
            </a:extLst>
          </p:cNvPr>
          <p:cNvSpPr/>
          <p:nvPr/>
        </p:nvSpPr>
        <p:spPr>
          <a:xfrm>
            <a:off x="1788324" y="2979196"/>
            <a:ext cx="2257896" cy="1224692"/>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Flere aktive adresse + Seneste indflytningsdato er på udenlandsk adresse</a:t>
            </a:r>
          </a:p>
        </p:txBody>
      </p:sp>
      <p:sp>
        <p:nvSpPr>
          <p:cNvPr id="9" name="Rektangel 8">
            <a:extLst>
              <a:ext uri="{FF2B5EF4-FFF2-40B4-BE49-F238E27FC236}">
                <a16:creationId xmlns:a16="http://schemas.microsoft.com/office/drawing/2014/main" id="{F000FE39-8F38-B861-1598-CD1631205DAB}"/>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20772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3"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udenlandske adresser</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 historikken/detaljevisningen for adresse er der yderligere visningsfejl. En del registrerede udenlandske adresser er tomme. </a:t>
            </a:r>
          </a:p>
          <a:p>
            <a:r>
              <a:rPr lang="da-DK" dirty="0"/>
              <a:t>Indflytningsdato udstilles stadig korrekt.</a:t>
            </a:r>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13" name="Pladsholder til billede 12" descr="Et billede, der indeholder udendørs, sky, skib, båd&#10;&#10;Automatisk genereret beskrivelse">
            <a:extLst>
              <a:ext uri="{FF2B5EF4-FFF2-40B4-BE49-F238E27FC236}">
                <a16:creationId xmlns:a16="http://schemas.microsoft.com/office/drawing/2014/main" id="{CEB3E2CA-5D91-5019-B5DE-FBB3BF65CFF7}"/>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1BFC652-7EAC-23E7-ABF7-864AE0674E2F}"/>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1D957D33-6E8F-3FB7-3D29-2FFDD58F5D56}"/>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7" name="Rektangel 6">
            <a:extLst>
              <a:ext uri="{FF2B5EF4-FFF2-40B4-BE49-F238E27FC236}">
                <a16:creationId xmlns:a16="http://schemas.microsoft.com/office/drawing/2014/main" id="{E9862190-981F-6B5F-E341-C68232BD9B4A}"/>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 -- ------ - - -</a:t>
            </a:r>
          </a:p>
        </p:txBody>
      </p:sp>
      <p:sp>
        <p:nvSpPr>
          <p:cNvPr id="17" name="Rektangel: øverste hjørner afrundet 16">
            <a:extLst>
              <a:ext uri="{FF2B5EF4-FFF2-40B4-BE49-F238E27FC236}">
                <a16:creationId xmlns:a16="http://schemas.microsoft.com/office/drawing/2014/main" id="{08047662-3644-F8E5-4261-15180D3EF8EB}"/>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30868CEE-694A-B7F7-1796-275EB24BE1D5}"/>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80C18308-4E62-6071-3C4E-662E53D6FB4F}"/>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EFEA531E-264C-BAFF-6AB6-8D64EF779B16}"/>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DC42992A-D639-7D94-D7A4-0A9D2107269D}"/>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2" name="Billedforklaring: venstrepil 21">
            <a:extLst>
              <a:ext uri="{FF2B5EF4-FFF2-40B4-BE49-F238E27FC236}">
                <a16:creationId xmlns:a16="http://schemas.microsoft.com/office/drawing/2014/main" id="{02698CA2-F463-205E-B665-67C6953D240C}"/>
              </a:ext>
            </a:extLst>
          </p:cNvPr>
          <p:cNvSpPr/>
          <p:nvPr/>
        </p:nvSpPr>
        <p:spPr>
          <a:xfrm>
            <a:off x="2757648" y="3302854"/>
            <a:ext cx="2599212" cy="783371"/>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Viser ikke altid hele den udenlandsk adresse. Fx </a:t>
            </a:r>
            <a:r>
              <a:rPr lang="da-DK" sz="1200" b="1" dirty="0" err="1">
                <a:latin typeface="Arial"/>
                <a:cs typeface="Arial"/>
              </a:rPr>
              <a:t>husnr</a:t>
            </a:r>
            <a:r>
              <a:rPr lang="da-DK" sz="1200" b="1" dirty="0">
                <a:latin typeface="Arial"/>
                <a:cs typeface="Arial"/>
              </a:rPr>
              <a:t>. kan mangle.</a:t>
            </a:r>
          </a:p>
        </p:txBody>
      </p:sp>
      <p:pic>
        <p:nvPicPr>
          <p:cNvPr id="24" name="Grafik 23" descr="Vendekalender med massiv udfyldning">
            <a:extLst>
              <a:ext uri="{FF2B5EF4-FFF2-40B4-BE49-F238E27FC236}">
                <a16:creationId xmlns:a16="http://schemas.microsoft.com/office/drawing/2014/main" id="{271BF3BA-E8CF-40AC-9639-C52DF9979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8965" y="3349810"/>
            <a:ext cx="589285" cy="589285"/>
          </a:xfrm>
          <a:prstGeom prst="rect">
            <a:avLst/>
          </a:prstGeom>
        </p:spPr>
      </p:pic>
      <p:sp>
        <p:nvSpPr>
          <p:cNvPr id="9" name="Rektangel 8">
            <a:extLst>
              <a:ext uri="{FF2B5EF4-FFF2-40B4-BE49-F238E27FC236}">
                <a16:creationId xmlns:a16="http://schemas.microsoft.com/office/drawing/2014/main" id="{F56FB1F4-DF03-88AC-0A0B-65D8979C9E69}"/>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32829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Opret journalnotat kan ikke færdiggøres fra enkeltsagsvisningen</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Ved klik på handlingsknappen ”Opret journalnotat” fra enkeltsagsvisningen kan KP ikke færdiggør opgaven, når sagen er automatisk valgt af systemet.</a:t>
            </a:r>
          </a:p>
          <a:p>
            <a:r>
              <a:rPr lang="da-DK" dirty="0"/>
              <a:t>Work </a:t>
            </a:r>
            <a:r>
              <a:rPr lang="da-DK" dirty="0" err="1"/>
              <a:t>around</a:t>
            </a:r>
            <a:r>
              <a:rPr lang="da-DK" dirty="0"/>
              <a:t>: fjern sagen og tilføj igen manuelt.</a:t>
            </a:r>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pic>
        <p:nvPicPr>
          <p:cNvPr id="16" name="Pladsholder til billede 15" descr="Et billede, der indeholder udendørs, træ, vej/gade, køretøj&#10;&#10;Automatisk genereret beskrivelse">
            <a:extLst>
              <a:ext uri="{FF2B5EF4-FFF2-40B4-BE49-F238E27FC236}">
                <a16:creationId xmlns:a16="http://schemas.microsoft.com/office/drawing/2014/main" id="{A53ED867-5FA2-CC14-DCF4-6923290584FE}"/>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Opret journalnotat</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a:p>
            <a:pPr algn="l"/>
            <a:r>
              <a:rPr lang="da-DK" sz="1200" dirty="0">
                <a:solidFill>
                  <a:schemeClr val="bg1"/>
                </a:solidFill>
                <a:latin typeface="Neue Haas Grotesk Text Pro" panose="020B0504020202020204" pitchFamily="34" charset="0"/>
                <a:cs typeface="Arial"/>
              </a:rPr>
              <a:t>Enkeltsagsvisning</a:t>
            </a:r>
          </a:p>
        </p:txBody>
      </p:sp>
      <p:sp>
        <p:nvSpPr>
          <p:cNvPr id="10" name="Rektangel 9">
            <a:extLst>
              <a:ext uri="{FF2B5EF4-FFF2-40B4-BE49-F238E27FC236}">
                <a16:creationId xmlns:a16="http://schemas.microsoft.com/office/drawing/2014/main" id="{8E316C9B-5C91-EC8D-41BD-41471A6E226C}"/>
              </a:ext>
            </a:extLst>
          </p:cNvPr>
          <p:cNvSpPr/>
          <p:nvPr/>
        </p:nvSpPr>
        <p:spPr>
          <a:xfrm>
            <a:off x="682207" y="3935410"/>
            <a:ext cx="2106713" cy="5029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      Automatisk valgt sag</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048211" y="3575387"/>
            <a:ext cx="1244632" cy="1222965"/>
          </a:xfrm>
          <a:prstGeom prst="rect">
            <a:avLst/>
          </a:prstGeom>
        </p:spPr>
      </p:pic>
      <p:pic>
        <p:nvPicPr>
          <p:cNvPr id="18" name="Grafik 17" descr="Fuldført med massiv udfyldning">
            <a:extLst>
              <a:ext uri="{FF2B5EF4-FFF2-40B4-BE49-F238E27FC236}">
                <a16:creationId xmlns:a16="http://schemas.microsoft.com/office/drawing/2014/main" id="{BD86FD8C-4C22-9071-5208-5ECEAECDF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207" y="3935410"/>
            <a:ext cx="369354" cy="502921"/>
          </a:xfrm>
          <a:prstGeom prst="rect">
            <a:avLst/>
          </a:prstGeom>
        </p:spPr>
      </p:pic>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26.07.23</a:t>
            </a:r>
          </a:p>
        </p:txBody>
      </p:sp>
    </p:spTree>
    <p:extLst>
      <p:ext uri="{BB962C8B-B14F-4D97-AF65-F5344CB8AC3E}">
        <p14:creationId xmlns:p14="http://schemas.microsoft.com/office/powerpoint/2010/main" val="386902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C549BCE-48C6-415C-B19C-FFD694319A22}"/>
              </a:ext>
            </a:extLst>
          </p:cNvPr>
          <p:cNvSpPr>
            <a:spLocks noGrp="1"/>
          </p:cNvSpPr>
          <p:nvPr>
            <p:ph type="body" idx="1"/>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9724" y="1144480"/>
            <a:ext cx="2584512" cy="2584512"/>
          </a:xfrm>
          <a:prstGeom prst="rect">
            <a:avLst/>
          </a:prstGeom>
        </p:spPr>
      </p:pic>
    </p:spTree>
    <p:extLst>
      <p:ext uri="{BB962C8B-B14F-4D97-AF65-F5344CB8AC3E}">
        <p14:creationId xmlns:p14="http://schemas.microsoft.com/office/powerpoint/2010/main" val="2340639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KOMBIT eller </a:t>
            </a:r>
            <a:r>
              <a:rPr lang="da-DK"/>
              <a:t>andre kommuner?</a:t>
            </a:r>
            <a:endParaRPr lang="da-DK" dirty="0"/>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D446D-3DE2-4212-9681-C3C4DB293E71}"/>
              </a:ext>
            </a:extLst>
          </p:cNvPr>
          <p:cNvSpPr>
            <a:spLocks noGrp="1"/>
          </p:cNvSpPr>
          <p:nvPr>
            <p:ph type="title"/>
          </p:nvPr>
        </p:nvSpPr>
        <p:spPr/>
        <p:txBody>
          <a:bodyPr/>
          <a:lstStyle/>
          <a:p>
            <a:r>
              <a:rPr lang="da-DK" dirty="0"/>
              <a:t>dialog i break out </a:t>
            </a:r>
            <a:r>
              <a:rPr lang="da-DK" dirty="0" err="1"/>
              <a:t>rooms</a:t>
            </a:r>
            <a:endParaRPr lang="da-DK" dirty="0"/>
          </a:p>
        </p:txBody>
      </p:sp>
      <p:sp>
        <p:nvSpPr>
          <p:cNvPr id="3" name="Pladsholder til tekst 2">
            <a:extLst>
              <a:ext uri="{FF2B5EF4-FFF2-40B4-BE49-F238E27FC236}">
                <a16:creationId xmlns:a16="http://schemas.microsoft.com/office/drawing/2014/main" id="{581D1E09-34C5-4E5E-83E9-1D2FC68368FE}"/>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172726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D1453-EDF9-B67F-AFBD-EB13CBA73960}"/>
              </a:ext>
            </a:extLst>
          </p:cNvPr>
          <p:cNvSpPr>
            <a:spLocks noGrp="1"/>
          </p:cNvSpPr>
          <p:nvPr>
            <p:ph type="title"/>
          </p:nvPr>
        </p:nvSpPr>
        <p:spPr/>
        <p:txBody>
          <a:bodyPr/>
          <a:lstStyle/>
          <a:p>
            <a:r>
              <a:rPr lang="da-DK" dirty="0"/>
              <a:t>Release 4.0</a:t>
            </a:r>
            <a:br>
              <a:rPr lang="da-DK" dirty="0"/>
            </a:br>
            <a:r>
              <a:rPr lang="da-DK" dirty="0"/>
              <a:t>Pilotafprøvning</a:t>
            </a:r>
          </a:p>
        </p:txBody>
      </p:sp>
      <p:sp>
        <p:nvSpPr>
          <p:cNvPr id="3" name="Pladsholder til tekst 2">
            <a:extLst>
              <a:ext uri="{FF2B5EF4-FFF2-40B4-BE49-F238E27FC236}">
                <a16:creationId xmlns:a16="http://schemas.microsoft.com/office/drawing/2014/main" id="{7B366ED8-E730-BE45-7ED0-EF954FA2580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3841089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611EFAA-5220-4D09-8B1E-13317080CC60}"/>
              </a:ext>
            </a:extLst>
          </p:cNvPr>
          <p:cNvSpPr>
            <a:spLocks noGrp="1"/>
          </p:cNvSpPr>
          <p:nvPr>
            <p:ph type="title"/>
          </p:nvPr>
        </p:nvSpPr>
        <p:spPr/>
        <p:txBody>
          <a:bodyPr/>
          <a:lstStyle/>
          <a:p>
            <a:r>
              <a:rPr lang="da-DK" dirty="0"/>
              <a:t>Formål med break out </a:t>
            </a:r>
            <a:r>
              <a:rPr lang="da-DK" dirty="0" err="1"/>
              <a:t>rooms</a:t>
            </a:r>
            <a:endParaRPr lang="da-DK" dirty="0"/>
          </a:p>
        </p:txBody>
      </p:sp>
      <p:sp>
        <p:nvSpPr>
          <p:cNvPr id="6" name="Pladsholder til tekst 5">
            <a:extLst>
              <a:ext uri="{FF2B5EF4-FFF2-40B4-BE49-F238E27FC236}">
                <a16:creationId xmlns:a16="http://schemas.microsoft.com/office/drawing/2014/main" id="{A7B297BD-D803-4805-8A9C-0C8165F0B688}"/>
              </a:ext>
            </a:extLst>
          </p:cNvPr>
          <p:cNvSpPr>
            <a:spLocks noGrp="1"/>
          </p:cNvSpPr>
          <p:nvPr>
            <p:ph type="body" sz="quarter" idx="14"/>
          </p:nvPr>
        </p:nvSpPr>
        <p:spPr>
          <a:xfrm>
            <a:off x="469108" y="919852"/>
            <a:ext cx="4318917" cy="3078023"/>
          </a:xfrm>
        </p:spPr>
        <p:txBody>
          <a:bodyPr/>
          <a:lstStyle/>
          <a:p>
            <a:r>
              <a:rPr lang="da-DK" dirty="0"/>
              <a:t>Brugertilfredshedsundersøgelsen viser, at nogle kommuner søger dialog om brugen af KP Basis.</a:t>
            </a:r>
          </a:p>
          <a:p>
            <a:endParaRPr lang="da-DK" dirty="0"/>
          </a:p>
          <a:p>
            <a:r>
              <a:rPr lang="da-DK" dirty="0"/>
              <a:t>Der har ikke været interesse for at etablere ”webinarer” omkring specifikke emner.</a:t>
            </a:r>
          </a:p>
          <a:p>
            <a:endParaRPr lang="da-DK" dirty="0"/>
          </a:p>
          <a:p>
            <a:r>
              <a:rPr lang="da-DK" dirty="0"/>
              <a:t>Som alternativ åbner vi hermed op for, at I kan stille de spørgsmål, I brænder inde med her.</a:t>
            </a:r>
          </a:p>
          <a:p>
            <a:pPr marL="257175" indent="-257175">
              <a:buFont typeface="Arial" panose="020B0604020202020204" pitchFamily="34" charset="0"/>
              <a:buChar char="•"/>
            </a:pPr>
            <a:endParaRPr lang="da-DK" dirty="0"/>
          </a:p>
          <a:p>
            <a:r>
              <a:rPr lang="da-DK" dirty="0"/>
              <a:t>Som noget nyt har vi fået et træningsmiljøet. Det kan være, at der allerede nu er erfaringer, I kan dele med hinanden.</a:t>
            </a:r>
          </a:p>
          <a:p>
            <a:pPr marL="257175" indent="-257175">
              <a:buFont typeface="Arial" panose="020B0604020202020204" pitchFamily="34" charset="0"/>
              <a:buChar char="•"/>
            </a:pPr>
            <a:endParaRPr lang="da-DK" dirty="0"/>
          </a:p>
        </p:txBody>
      </p:sp>
      <p:sp>
        <p:nvSpPr>
          <p:cNvPr id="7" name="Pladsholder til tekst 6">
            <a:extLst>
              <a:ext uri="{FF2B5EF4-FFF2-40B4-BE49-F238E27FC236}">
                <a16:creationId xmlns:a16="http://schemas.microsoft.com/office/drawing/2014/main" id="{4B393C7D-4E86-406A-AC3B-017AD3169D1A}"/>
              </a:ext>
            </a:extLst>
          </p:cNvPr>
          <p:cNvSpPr>
            <a:spLocks noGrp="1"/>
          </p:cNvSpPr>
          <p:nvPr>
            <p:ph type="body" sz="quarter" idx="15"/>
          </p:nvPr>
        </p:nvSpPr>
        <p:spPr/>
        <p:txBody>
          <a:bodyPr/>
          <a:lstStyle/>
          <a:p>
            <a:endParaRPr lang="da-DK"/>
          </a:p>
        </p:txBody>
      </p:sp>
      <p:pic>
        <p:nvPicPr>
          <p:cNvPr id="13" name="Pladsholder til billede 12">
            <a:extLst>
              <a:ext uri="{FF2B5EF4-FFF2-40B4-BE49-F238E27FC236}">
                <a16:creationId xmlns:a16="http://schemas.microsoft.com/office/drawing/2014/main" id="{CE55DEB4-1FE3-44EA-9AF7-0B9F0C613CD2}"/>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89122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3F750-4A05-4486-9ACE-2D8A578B38C0}"/>
              </a:ext>
            </a:extLst>
          </p:cNvPr>
          <p:cNvSpPr>
            <a:spLocks noGrp="1"/>
          </p:cNvSpPr>
          <p:nvPr>
            <p:ph type="title"/>
          </p:nvPr>
        </p:nvSpPr>
        <p:spPr/>
        <p:txBody>
          <a:bodyPr/>
          <a:lstStyle/>
          <a:p>
            <a:r>
              <a:rPr lang="da-DK" dirty="0"/>
              <a:t>Break out </a:t>
            </a:r>
            <a:r>
              <a:rPr lang="da-DK" dirty="0" err="1"/>
              <a:t>rooms</a:t>
            </a:r>
            <a:endParaRPr lang="da-DK" dirty="0"/>
          </a:p>
        </p:txBody>
      </p:sp>
      <p:pic>
        <p:nvPicPr>
          <p:cNvPr id="15" name="Pladsholder til billede 14">
            <a:extLst>
              <a:ext uri="{FF2B5EF4-FFF2-40B4-BE49-F238E27FC236}">
                <a16:creationId xmlns:a16="http://schemas.microsoft.com/office/drawing/2014/main" id="{55CA2060-4BF4-454A-B009-90E691A50B7C}"/>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62A93F7F-7F25-4490-AABD-BD78ED5CCB0D}"/>
              </a:ext>
            </a:extLst>
          </p:cNvPr>
          <p:cNvSpPr>
            <a:spLocks noGrp="1"/>
          </p:cNvSpPr>
          <p:nvPr>
            <p:ph type="body" sz="quarter" idx="14"/>
          </p:nvPr>
        </p:nvSpPr>
        <p:spPr/>
        <p:txBody>
          <a:bodyPr/>
          <a:lstStyle/>
          <a:p>
            <a:r>
              <a:rPr lang="da-DK" dirty="0"/>
              <a:t>Varighed: 15 min.</a:t>
            </a:r>
          </a:p>
          <a:p>
            <a:endParaRPr lang="da-DK" dirty="0"/>
          </a:p>
          <a:p>
            <a:r>
              <a:rPr lang="da-DK" dirty="0"/>
              <a:t>I bliver automatisk flyttet ud i og tilbage fra jeres ”break out”.</a:t>
            </a:r>
          </a:p>
          <a:p>
            <a:endParaRPr lang="da-DK" dirty="0"/>
          </a:p>
          <a:p>
            <a:r>
              <a:rPr lang="da-DK" dirty="0"/>
              <a:t>Spørgsmål til inspiration sendes ud i chatten.</a:t>
            </a:r>
          </a:p>
          <a:p>
            <a:endParaRPr lang="da-DK" dirty="0"/>
          </a:p>
          <a:p>
            <a:r>
              <a:rPr lang="da-DK" dirty="0"/>
              <a:t>Det kan være en god ide at vælge en ordstyrer på jeres møde.</a:t>
            </a:r>
          </a:p>
          <a:p>
            <a:endParaRPr lang="da-DK" dirty="0"/>
          </a:p>
          <a:p>
            <a:r>
              <a:rPr lang="da-DK" dirty="0"/>
              <a:t>Tænd jeres kamera (hvis I har et)!</a:t>
            </a:r>
          </a:p>
        </p:txBody>
      </p:sp>
      <p:sp>
        <p:nvSpPr>
          <p:cNvPr id="5" name="Pladsholder til tekst 4">
            <a:extLst>
              <a:ext uri="{FF2B5EF4-FFF2-40B4-BE49-F238E27FC236}">
                <a16:creationId xmlns:a16="http://schemas.microsoft.com/office/drawing/2014/main" id="{420B4FA6-D769-4F46-8AA5-D8925F4FA8E2}"/>
              </a:ext>
            </a:extLst>
          </p:cNvPr>
          <p:cNvSpPr>
            <a:spLocks noGrp="1"/>
          </p:cNvSpPr>
          <p:nvPr>
            <p:ph type="body" sz="quarter" idx="15"/>
          </p:nvPr>
        </p:nvSpPr>
        <p:spPr/>
        <p:txBody>
          <a:bodyPr/>
          <a:lstStyle/>
          <a:p>
            <a:endParaRPr lang="da-DK"/>
          </a:p>
        </p:txBody>
      </p:sp>
      <p:pic>
        <p:nvPicPr>
          <p:cNvPr id="7" name="Grafik 6" descr="Webkamera">
            <a:extLst>
              <a:ext uri="{FF2B5EF4-FFF2-40B4-BE49-F238E27FC236}">
                <a16:creationId xmlns:a16="http://schemas.microsoft.com/office/drawing/2014/main" id="{146B4973-C631-4341-863D-310E6AB98C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49730" y="3457219"/>
            <a:ext cx="685800" cy="685800"/>
          </a:xfrm>
          <a:prstGeom prst="rect">
            <a:avLst/>
          </a:prstGeom>
        </p:spPr>
      </p:pic>
      <p:pic>
        <p:nvPicPr>
          <p:cNvPr id="12" name="Grafik 11" descr="Badge Tick1 med massiv udfyldning">
            <a:extLst>
              <a:ext uri="{FF2B5EF4-FFF2-40B4-BE49-F238E27FC236}">
                <a16:creationId xmlns:a16="http://schemas.microsoft.com/office/drawing/2014/main" id="{9EAAFDCD-5186-48D6-B5EF-8A23C4401E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52997" y="3387764"/>
            <a:ext cx="342900" cy="342900"/>
          </a:xfrm>
          <a:prstGeom prst="rect">
            <a:avLst/>
          </a:prstGeom>
        </p:spPr>
      </p:pic>
    </p:spTree>
    <p:extLst>
      <p:ext uri="{BB962C8B-B14F-4D97-AF65-F5344CB8AC3E}">
        <p14:creationId xmlns:p14="http://schemas.microsoft.com/office/powerpoint/2010/main" val="169237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D583F7B4-5C22-4839-ADAB-776B50A947C0}"/>
              </a:ext>
            </a:extLst>
          </p:cNvPr>
          <p:cNvPicPr>
            <a:picLocks noGrp="1" noChangeAspect="1"/>
          </p:cNvPicPr>
          <p:nvPr>
            <p:ph type="pic" sz="quarter" idx="15"/>
          </p:nvPr>
        </p:nvPicPr>
        <p:blipFill>
          <a:blip r:embed="rId3"/>
          <a:srcRect/>
          <a:stretch>
            <a:fillRect/>
          </a:stretch>
        </p:blipFill>
        <p:spPr/>
      </p:pic>
      <p:sp>
        <p:nvSpPr>
          <p:cNvPr id="3" name="Pladsholder til tekst 2">
            <a:extLst>
              <a:ext uri="{FF2B5EF4-FFF2-40B4-BE49-F238E27FC236}">
                <a16:creationId xmlns:a16="http://schemas.microsoft.com/office/drawing/2014/main" id="{C0A912B9-EB66-4E7B-A708-30029CAFA6E8}"/>
              </a:ext>
            </a:extLst>
          </p:cNvPr>
          <p:cNvSpPr>
            <a:spLocks noGrp="1"/>
          </p:cNvSpPr>
          <p:nvPr>
            <p:ph type="body" sz="quarter" idx="17"/>
          </p:nvPr>
        </p:nvSpPr>
        <p:spPr/>
        <p:txBody>
          <a:bodyPr/>
          <a:lstStyle/>
          <a:p>
            <a:r>
              <a:rPr lang="da-DK" dirty="0"/>
              <a:t>Spørgsmål til inspiration:</a:t>
            </a:r>
          </a:p>
          <a:p>
            <a:pPr marL="257175" indent="-257175">
              <a:buFont typeface="Arial" panose="020B0604020202020204" pitchFamily="34" charset="0"/>
              <a:buChar char="•"/>
            </a:pPr>
            <a:endParaRPr lang="da-DK" dirty="0"/>
          </a:p>
          <a:p>
            <a:pPr marL="257175" indent="-257175">
              <a:buFont typeface="Arial" panose="020B0604020202020204" pitchFamily="34" charset="0"/>
              <a:buChar char="•"/>
            </a:pPr>
            <a:r>
              <a:rPr lang="da-DK" dirty="0"/>
              <a:t>Har I spørgsmål til andre kommuners </a:t>
            </a:r>
            <a:r>
              <a:rPr lang="da-DK" sz="1800" b="1" dirty="0"/>
              <a:t>brug af KP Basis</a:t>
            </a:r>
            <a:r>
              <a:rPr lang="da-DK" dirty="0"/>
              <a:t>?</a:t>
            </a:r>
          </a:p>
          <a:p>
            <a:pPr marL="257175" indent="-257175">
              <a:buFont typeface="Arial" panose="020B0604020202020204" pitchFamily="34" charset="0"/>
              <a:buChar char="•"/>
            </a:pPr>
            <a:endParaRPr lang="da-DK" dirty="0"/>
          </a:p>
          <a:p>
            <a:pPr marL="257175" indent="-257175">
              <a:buFont typeface="Arial" panose="020B0604020202020204" pitchFamily="34" charset="0"/>
              <a:buChar char="•"/>
            </a:pPr>
            <a:r>
              <a:rPr lang="da-DK" dirty="0"/>
              <a:t>På hvilke områder efterspørger I </a:t>
            </a:r>
            <a:r>
              <a:rPr lang="da-DK" sz="1800" b="1" dirty="0"/>
              <a:t>gode erfaringer</a:t>
            </a:r>
            <a:r>
              <a:rPr lang="da-DK" dirty="0"/>
              <a:t>?</a:t>
            </a:r>
          </a:p>
          <a:p>
            <a:pPr marL="257175" indent="-257175">
              <a:buFont typeface="Arial" panose="020B0604020202020204" pitchFamily="34" charset="0"/>
              <a:buChar char="•"/>
            </a:pPr>
            <a:endParaRPr lang="da-DK" dirty="0"/>
          </a:p>
          <a:p>
            <a:pPr marL="257175" indent="-257175">
              <a:buFont typeface="Arial" panose="020B0604020202020204" pitchFamily="34" charset="0"/>
              <a:buChar char="•"/>
            </a:pPr>
            <a:r>
              <a:rPr lang="da-DK" dirty="0"/>
              <a:t>Har I taget </a:t>
            </a:r>
            <a:r>
              <a:rPr lang="da-DK" sz="1800" b="1" dirty="0"/>
              <a:t>træningsmiljøet</a:t>
            </a:r>
            <a:r>
              <a:rPr lang="da-DK" sz="1500" b="1" dirty="0"/>
              <a:t> </a:t>
            </a:r>
            <a:r>
              <a:rPr lang="da-DK" dirty="0"/>
              <a:t>i brug og gjort jer </a:t>
            </a:r>
            <a:r>
              <a:rPr lang="da-DK" sz="1800" b="1" dirty="0"/>
              <a:t>erfaringer </a:t>
            </a:r>
            <a:r>
              <a:rPr lang="da-DK" dirty="0"/>
              <a:t>i den forbindelse?</a:t>
            </a:r>
          </a:p>
          <a:p>
            <a:pPr marL="257175" indent="-257175">
              <a:buFont typeface="Arial" panose="020B0604020202020204" pitchFamily="34" charset="0"/>
              <a:buChar char="•"/>
            </a:pPr>
            <a:endParaRPr lang="da-DK" dirty="0"/>
          </a:p>
          <a:p>
            <a:pPr marL="257175" indent="-257175">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F28FF622-22F4-42CF-A0F7-26031A171835}"/>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161185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97F59F-C1D2-4C95-A880-33F1ADDEEAE0}"/>
              </a:ext>
            </a:extLst>
          </p:cNvPr>
          <p:cNvSpPr>
            <a:spLocks noGrp="1"/>
          </p:cNvSpPr>
          <p:nvPr>
            <p:ph type="title"/>
          </p:nvPr>
        </p:nvSpPr>
        <p:spPr/>
        <p:txBody>
          <a:bodyPr/>
          <a:lstStyle/>
          <a:p>
            <a:r>
              <a:rPr lang="da-DK" dirty="0"/>
              <a:t>Note til mig selv: </a:t>
            </a:r>
            <a:br>
              <a:rPr lang="da-DK" dirty="0"/>
            </a:br>
            <a:r>
              <a:rPr lang="da-DK" dirty="0"/>
              <a:t>Husk at starte optagelsen</a:t>
            </a:r>
          </a:p>
        </p:txBody>
      </p:sp>
      <p:sp>
        <p:nvSpPr>
          <p:cNvPr id="3" name="Pladsholder til tekst 2">
            <a:extLst>
              <a:ext uri="{FF2B5EF4-FFF2-40B4-BE49-F238E27FC236}">
                <a16:creationId xmlns:a16="http://schemas.microsoft.com/office/drawing/2014/main" id="{9A09C01C-50BB-433F-803A-96594B1859DF}"/>
              </a:ext>
            </a:extLst>
          </p:cNvPr>
          <p:cNvSpPr>
            <a:spLocks noGrp="1"/>
          </p:cNvSpPr>
          <p:nvPr>
            <p:ph type="body" idx="1"/>
          </p:nvPr>
        </p:nvSpPr>
        <p:spPr/>
        <p:txBody>
          <a:bodyPr/>
          <a:lstStyle/>
          <a:p>
            <a:endParaRPr lang="da-DK"/>
          </a:p>
        </p:txBody>
      </p:sp>
      <p:pic>
        <p:nvPicPr>
          <p:cNvPr id="5" name="Grafik 4" descr="Videokamera kontur">
            <a:extLst>
              <a:ext uri="{FF2B5EF4-FFF2-40B4-BE49-F238E27FC236}">
                <a16:creationId xmlns:a16="http://schemas.microsoft.com/office/drawing/2014/main" id="{3D289B52-3FC0-4CA6-B949-06421E6E7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52705" y="3345415"/>
            <a:ext cx="685800" cy="685800"/>
          </a:xfrm>
          <a:prstGeom prst="rect">
            <a:avLst/>
          </a:prstGeom>
        </p:spPr>
      </p:pic>
      <p:pic>
        <p:nvPicPr>
          <p:cNvPr id="7" name="Grafik 6" descr="Klaptræ kontur">
            <a:extLst>
              <a:ext uri="{FF2B5EF4-FFF2-40B4-BE49-F238E27FC236}">
                <a16:creationId xmlns:a16="http://schemas.microsoft.com/office/drawing/2014/main" id="{A6749C99-3CDE-4F21-B4EE-B05D8748DA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2189" y="3345415"/>
            <a:ext cx="685800" cy="685800"/>
          </a:xfrm>
          <a:prstGeom prst="rect">
            <a:avLst/>
          </a:prstGeom>
        </p:spPr>
      </p:pic>
      <p:pic>
        <p:nvPicPr>
          <p:cNvPr id="9" name="Grafik 8" descr="Popcorn kontur">
            <a:extLst>
              <a:ext uri="{FF2B5EF4-FFF2-40B4-BE49-F238E27FC236}">
                <a16:creationId xmlns:a16="http://schemas.microsoft.com/office/drawing/2014/main" id="{A6E69B37-5F6C-4F6E-8D1C-E36CCF0058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968" y="3345415"/>
            <a:ext cx="685800" cy="685800"/>
          </a:xfrm>
          <a:prstGeom prst="rect">
            <a:avLst/>
          </a:prstGeom>
        </p:spPr>
      </p:pic>
    </p:spTree>
    <p:extLst>
      <p:ext uri="{BB962C8B-B14F-4D97-AF65-F5344CB8AC3E}">
        <p14:creationId xmlns:p14="http://schemas.microsoft.com/office/powerpoint/2010/main" val="1743282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8956B-F3DE-4F4D-A7F6-2CA8CB6BC7A0}"/>
              </a:ext>
            </a:extLst>
          </p:cNvPr>
          <p:cNvSpPr>
            <a:spLocks noGrp="1"/>
          </p:cNvSpPr>
          <p:nvPr>
            <p:ph type="title"/>
          </p:nvPr>
        </p:nvSpPr>
        <p:spPr/>
        <p:txBody>
          <a:bodyPr/>
          <a:lstStyle/>
          <a:p>
            <a:r>
              <a:rPr lang="da-DK" dirty="0"/>
              <a:t>Kort opsamling</a:t>
            </a:r>
          </a:p>
        </p:txBody>
      </p:sp>
      <p:pic>
        <p:nvPicPr>
          <p:cNvPr id="11" name="Pladsholder til billede 10">
            <a:extLst>
              <a:ext uri="{FF2B5EF4-FFF2-40B4-BE49-F238E27FC236}">
                <a16:creationId xmlns:a16="http://schemas.microsoft.com/office/drawing/2014/main" id="{F997EFBA-67A1-473A-A655-3F42A53FA7A8}"/>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839EEE8B-D340-4420-B1B6-A840FDEE7A85}"/>
              </a:ext>
            </a:extLst>
          </p:cNvPr>
          <p:cNvSpPr>
            <a:spLocks noGrp="1"/>
          </p:cNvSpPr>
          <p:nvPr>
            <p:ph type="body" sz="quarter" idx="14"/>
          </p:nvPr>
        </p:nvSpPr>
        <p:spPr/>
        <p:txBody>
          <a:bodyPr/>
          <a:lstStyle/>
          <a:p>
            <a:pPr marL="257175" indent="-257175">
              <a:buFont typeface="Arial" panose="020B0604020202020204" pitchFamily="34" charset="0"/>
              <a:buChar char="•"/>
            </a:pPr>
            <a:r>
              <a:rPr lang="da-DK" dirty="0"/>
              <a:t>Hvad var I optaget af ude i jeres ”break out”?</a:t>
            </a:r>
          </a:p>
          <a:p>
            <a:pPr marL="257175" indent="-257175">
              <a:buFont typeface="Arial" panose="020B0604020202020204" pitchFamily="34" charset="0"/>
              <a:buChar char="•"/>
            </a:pPr>
            <a:endParaRPr lang="da-DK" dirty="0"/>
          </a:p>
          <a:p>
            <a:pPr marL="257175" indent="-257175">
              <a:buFont typeface="Arial" panose="020B0604020202020204" pitchFamily="34" charset="0"/>
              <a:buChar char="•"/>
            </a:pPr>
            <a:r>
              <a:rPr lang="da-DK" dirty="0"/>
              <a:t>Tager I noget ny inspiration med jer fra jeres snakke?</a:t>
            </a:r>
          </a:p>
        </p:txBody>
      </p:sp>
      <p:sp>
        <p:nvSpPr>
          <p:cNvPr id="5" name="Pladsholder til tekst 4">
            <a:extLst>
              <a:ext uri="{FF2B5EF4-FFF2-40B4-BE49-F238E27FC236}">
                <a16:creationId xmlns:a16="http://schemas.microsoft.com/office/drawing/2014/main" id="{3409AC8A-5711-4649-82DD-0526DC157E9B}"/>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810873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5B230-5085-C782-349A-7B4822A21E70}"/>
              </a:ext>
            </a:extLst>
          </p:cNvPr>
          <p:cNvSpPr>
            <a:spLocks noGrp="1"/>
          </p:cNvSpPr>
          <p:nvPr>
            <p:ph type="title"/>
          </p:nvPr>
        </p:nvSpPr>
        <p:spPr/>
        <p:txBody>
          <a:bodyPr/>
          <a:lstStyle/>
          <a:p>
            <a:r>
              <a:rPr lang="da-DK" dirty="0"/>
              <a:t>Hvad sker på næste statusmøde?</a:t>
            </a:r>
          </a:p>
        </p:txBody>
      </p:sp>
      <p:sp>
        <p:nvSpPr>
          <p:cNvPr id="3" name="Pladsholder til tekst 2">
            <a:extLst>
              <a:ext uri="{FF2B5EF4-FFF2-40B4-BE49-F238E27FC236}">
                <a16:creationId xmlns:a16="http://schemas.microsoft.com/office/drawing/2014/main" id="{20A18E2D-0CBC-D9E0-6541-1854338C91D7}"/>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461799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r>
              <a:rPr lang="da-DK" dirty="0"/>
              <a:t>D. 18. januar (uge 3)</a:t>
            </a:r>
          </a:p>
          <a:p>
            <a:pPr marL="257175" indent="-257175">
              <a:buFont typeface="Arial" panose="020B0604020202020204" pitchFamily="34" charset="0"/>
              <a:buChar char="•"/>
            </a:pPr>
            <a:r>
              <a:rPr lang="da-DK" dirty="0"/>
              <a:t>Opfølgning på release 4.1</a:t>
            </a:r>
          </a:p>
          <a:p>
            <a:pPr marL="257175" indent="-257175">
              <a:buFont typeface="Arial" panose="020B0604020202020204" pitchFamily="34" charset="0"/>
              <a:buChar char="•"/>
            </a:pPr>
            <a:r>
              <a:rPr lang="da-DK" dirty="0"/>
              <a:t>Fokus på release 5.0</a:t>
            </a:r>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1C6D7-ADF8-9D5F-8BE3-29F5A71AE143}"/>
              </a:ext>
            </a:extLst>
          </p:cNvPr>
          <p:cNvSpPr>
            <a:spLocks noGrp="1"/>
          </p:cNvSpPr>
          <p:nvPr>
            <p:ph type="title"/>
          </p:nvPr>
        </p:nvSpPr>
        <p:spPr/>
        <p:txBody>
          <a:bodyPr/>
          <a:lstStyle/>
          <a:p>
            <a:r>
              <a:rPr lang="da-DK" dirty="0"/>
              <a:t>Følgende er primært henvendt </a:t>
            </a:r>
            <a:r>
              <a:rPr lang="da-DK" dirty="0">
                <a:solidFill>
                  <a:srgbClr val="00B050"/>
                </a:solidFill>
              </a:rPr>
              <a:t>KP-systemansvarlig </a:t>
            </a:r>
          </a:p>
        </p:txBody>
      </p:sp>
      <p:sp>
        <p:nvSpPr>
          <p:cNvPr id="3" name="Pladsholder til tekst 2">
            <a:extLst>
              <a:ext uri="{FF2B5EF4-FFF2-40B4-BE49-F238E27FC236}">
                <a16:creationId xmlns:a16="http://schemas.microsoft.com/office/drawing/2014/main" id="{FECC4543-35ED-CA71-E92A-F1FE9E5538C4}"/>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105622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D693A-15A4-ECD6-608D-88857AED6A7B}"/>
              </a:ext>
            </a:extLst>
          </p:cNvPr>
          <p:cNvSpPr>
            <a:spLocks noGrp="1"/>
          </p:cNvSpPr>
          <p:nvPr>
            <p:ph type="title"/>
          </p:nvPr>
        </p:nvSpPr>
        <p:spPr/>
        <p:txBody>
          <a:bodyPr/>
          <a:lstStyle/>
          <a:p>
            <a:r>
              <a:rPr lang="da-DK" dirty="0"/>
              <a:t>OA 05 – Lukning af ydelse i KY udsat én måned</a:t>
            </a:r>
          </a:p>
        </p:txBody>
      </p:sp>
      <p:sp>
        <p:nvSpPr>
          <p:cNvPr id="3" name="Pladsholder til tekst 2">
            <a:extLst>
              <a:ext uri="{FF2B5EF4-FFF2-40B4-BE49-F238E27FC236}">
                <a16:creationId xmlns:a16="http://schemas.microsoft.com/office/drawing/2014/main" id="{EA434726-A1F2-23EF-3B26-2E4F3B48CBE4}"/>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26DAF432-DCE2-C130-BA89-51355DF7478B}"/>
              </a:ext>
            </a:extLst>
          </p:cNvPr>
          <p:cNvSpPr>
            <a:spLocks noGrp="1"/>
          </p:cNvSpPr>
          <p:nvPr>
            <p:ph type="dt" sz="half" idx="10"/>
          </p:nvPr>
        </p:nvSpPr>
        <p:spPr/>
        <p:txBody>
          <a:bodyPr/>
          <a:lstStyle/>
          <a:p>
            <a:fld id="{0956FF73-D6E8-464B-9D30-E9F216075AD3}" type="datetime1">
              <a:rPr lang="en-US" smtClean="0"/>
              <a:t>1/5/2024</a:t>
            </a:fld>
            <a:endParaRPr lang="en-US" dirty="0"/>
          </a:p>
        </p:txBody>
      </p:sp>
      <p:sp>
        <p:nvSpPr>
          <p:cNvPr id="5" name="Pladsholder til slidenummer 4">
            <a:extLst>
              <a:ext uri="{FF2B5EF4-FFF2-40B4-BE49-F238E27FC236}">
                <a16:creationId xmlns:a16="http://schemas.microsoft.com/office/drawing/2014/main" id="{3589722F-0DE5-E890-D4D4-612D31D58D07}"/>
              </a:ext>
            </a:extLst>
          </p:cNvPr>
          <p:cNvSpPr>
            <a:spLocks noGrp="1"/>
          </p:cNvSpPr>
          <p:nvPr>
            <p:ph type="sldNum" sz="quarter" idx="12"/>
          </p:nvPr>
        </p:nvSpPr>
        <p:spPr/>
        <p:txBody>
          <a:bodyPr/>
          <a:lstStyle/>
          <a:p>
            <a:fld id="{74E22A33-96DC-4C2E-AB13-0BE35979BFC0}" type="slidenum">
              <a:rPr lang="en-US" smtClean="0"/>
              <a:t>68</a:t>
            </a:fld>
            <a:endParaRPr lang="en-US" dirty="0"/>
          </a:p>
        </p:txBody>
      </p:sp>
    </p:spTree>
    <p:extLst>
      <p:ext uri="{BB962C8B-B14F-4D97-AF65-F5344CB8AC3E}">
        <p14:creationId xmlns:p14="http://schemas.microsoft.com/office/powerpoint/2010/main" val="32935598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Mobiltelefon, person, Transportabel kommunikationsenhed, Kommunikationsenhed&#10;&#10;Automatisk genereret beskrivelse">
            <a:extLst>
              <a:ext uri="{FF2B5EF4-FFF2-40B4-BE49-F238E27FC236}">
                <a16:creationId xmlns:a16="http://schemas.microsoft.com/office/drawing/2014/main" id="{D33AA0AB-1AFD-F595-0456-17EC5523FF12}"/>
              </a:ext>
            </a:extLst>
          </p:cNvPr>
          <p:cNvPicPr>
            <a:picLocks noGrp="1" noChangeAspect="1"/>
          </p:cNvPicPr>
          <p:nvPr>
            <p:ph type="pic" sz="quarter" idx="12"/>
          </p:nvPr>
        </p:nvPicPr>
        <p:blipFill>
          <a:blip r:embed="rId2"/>
          <a:srcRect t="25000" b="25000"/>
          <a:stretch>
            <a:fillRect/>
          </a:stretch>
        </p:blipFill>
        <p:spPr/>
      </p:pic>
      <p:sp>
        <p:nvSpPr>
          <p:cNvPr id="3" name="Titel 2">
            <a:extLst>
              <a:ext uri="{FF2B5EF4-FFF2-40B4-BE49-F238E27FC236}">
                <a16:creationId xmlns:a16="http://schemas.microsoft.com/office/drawing/2014/main" id="{66450FE6-133D-6149-8CCF-EA6955CE19D6}"/>
              </a:ext>
            </a:extLst>
          </p:cNvPr>
          <p:cNvSpPr>
            <a:spLocks noGrp="1"/>
          </p:cNvSpPr>
          <p:nvPr>
            <p:ph type="title"/>
          </p:nvPr>
        </p:nvSpPr>
        <p:spPr/>
        <p:txBody>
          <a:bodyPr/>
          <a:lstStyle/>
          <a:p>
            <a:r>
              <a:rPr lang="da-DK" dirty="0"/>
              <a:t>(OA 05) Flyt behandling af personlige tillæg og helbredstillæg ind i KP</a:t>
            </a:r>
          </a:p>
        </p:txBody>
      </p:sp>
      <p:sp>
        <p:nvSpPr>
          <p:cNvPr id="4" name="Pladsholder til tekst 3">
            <a:extLst>
              <a:ext uri="{FF2B5EF4-FFF2-40B4-BE49-F238E27FC236}">
                <a16:creationId xmlns:a16="http://schemas.microsoft.com/office/drawing/2014/main" id="{92D859BB-F86C-ECC7-9EC7-F5E86FCD98CD}"/>
              </a:ext>
            </a:extLst>
          </p:cNvPr>
          <p:cNvSpPr>
            <a:spLocks noGrp="1"/>
          </p:cNvSpPr>
          <p:nvPr>
            <p:ph type="body" sz="quarter" idx="10"/>
          </p:nvPr>
        </p:nvSpPr>
        <p:spPr/>
        <p:txBody>
          <a:bodyPr/>
          <a:lstStyle/>
          <a:p>
            <a:r>
              <a:rPr lang="da-DK" dirty="0"/>
              <a:t>Personlige tillæg og helbredstillæg kan ikke behandles eller udbetales fra KY fra d. 1. </a:t>
            </a:r>
            <a:r>
              <a:rPr lang="da-DK" u="sng" dirty="0"/>
              <a:t>februar</a:t>
            </a:r>
            <a:r>
              <a:rPr lang="da-DK" dirty="0"/>
              <a:t> 2024. (Tidligere er det 1. januar, der var meldt ud)</a:t>
            </a:r>
          </a:p>
          <a:p>
            <a:r>
              <a:rPr lang="da-DK" dirty="0"/>
              <a:t>Deadline for KLIK-opgaven er d. 15. november, så det giver ikke anledning til at flytte den på nuværende tidspunkt.</a:t>
            </a:r>
          </a:p>
        </p:txBody>
      </p:sp>
      <p:sp>
        <p:nvSpPr>
          <p:cNvPr id="5" name="Pladsholder til tekst 4">
            <a:extLst>
              <a:ext uri="{FF2B5EF4-FFF2-40B4-BE49-F238E27FC236}">
                <a16:creationId xmlns:a16="http://schemas.microsoft.com/office/drawing/2014/main" id="{7BB8D9FC-0291-A116-E28B-B52E957460C2}"/>
              </a:ext>
            </a:extLst>
          </p:cNvPr>
          <p:cNvSpPr>
            <a:spLocks noGrp="1"/>
          </p:cNvSpPr>
          <p:nvPr>
            <p:ph type="body" sz="quarter" idx="11"/>
          </p:nvPr>
        </p:nvSpPr>
        <p:spPr/>
        <p:txBody>
          <a:bodyPr/>
          <a:lstStyle/>
          <a:p>
            <a:r>
              <a:rPr lang="da-DK" dirty="0"/>
              <a:t>KLIK-opgave</a:t>
            </a:r>
          </a:p>
        </p:txBody>
      </p:sp>
      <p:sp>
        <p:nvSpPr>
          <p:cNvPr id="6" name="Pladsholder til tekst 5">
            <a:extLst>
              <a:ext uri="{FF2B5EF4-FFF2-40B4-BE49-F238E27FC236}">
                <a16:creationId xmlns:a16="http://schemas.microsoft.com/office/drawing/2014/main" id="{2D1AA927-89F9-CD50-B57F-89C880D7078D}"/>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171730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26FCC-54FD-98E7-8002-4758C784C159}"/>
              </a:ext>
            </a:extLst>
          </p:cNvPr>
          <p:cNvSpPr>
            <a:spLocks noGrp="1"/>
          </p:cNvSpPr>
          <p:nvPr>
            <p:ph type="title"/>
          </p:nvPr>
        </p:nvSpPr>
        <p:spPr/>
        <p:txBody>
          <a:bodyPr/>
          <a:lstStyle/>
          <a:p>
            <a:r>
              <a:rPr lang="da-DK" dirty="0"/>
              <a:t>Tidslinje</a:t>
            </a:r>
          </a:p>
        </p:txBody>
      </p:sp>
      <p:sp>
        <p:nvSpPr>
          <p:cNvPr id="4" name="Pladsholder til tekst 3">
            <a:extLst>
              <a:ext uri="{FF2B5EF4-FFF2-40B4-BE49-F238E27FC236}">
                <a16:creationId xmlns:a16="http://schemas.microsoft.com/office/drawing/2014/main" id="{BEBEE310-5070-A4A8-604C-B4D2A56E8D3C}"/>
              </a:ext>
            </a:extLst>
          </p:cNvPr>
          <p:cNvSpPr>
            <a:spLocks noGrp="1"/>
          </p:cNvSpPr>
          <p:nvPr>
            <p:ph type="body" sz="quarter" idx="11"/>
          </p:nvPr>
        </p:nvSpPr>
        <p:spPr/>
        <p:txBody>
          <a:bodyPr/>
          <a:lstStyle/>
          <a:p>
            <a:r>
              <a:rPr lang="da-DK" dirty="0"/>
              <a:t>Implementeringsaktiviteter</a:t>
            </a:r>
          </a:p>
        </p:txBody>
      </p:sp>
      <p:graphicFrame>
        <p:nvGraphicFramePr>
          <p:cNvPr id="6" name="Diagram 5">
            <a:extLst>
              <a:ext uri="{FF2B5EF4-FFF2-40B4-BE49-F238E27FC236}">
                <a16:creationId xmlns:a16="http://schemas.microsoft.com/office/drawing/2014/main" id="{37392AEB-E0F7-706E-480E-A50629469C6A}"/>
              </a:ext>
            </a:extLst>
          </p:cNvPr>
          <p:cNvGraphicFramePr/>
          <p:nvPr>
            <p:extLst>
              <p:ext uri="{D42A27DB-BD31-4B8C-83A1-F6EECF244321}">
                <p14:modId xmlns:p14="http://schemas.microsoft.com/office/powerpoint/2010/main" val="1109318636"/>
              </p:ext>
            </p:extLst>
          </p:nvPr>
        </p:nvGraphicFramePr>
        <p:xfrm>
          <a:off x="0" y="539750"/>
          <a:ext cx="9144000" cy="460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l: nedad 7">
            <a:extLst>
              <a:ext uri="{FF2B5EF4-FFF2-40B4-BE49-F238E27FC236}">
                <a16:creationId xmlns:a16="http://schemas.microsoft.com/office/drawing/2014/main" id="{0E3A3505-0DD2-F223-8DF0-7E9266094B78}"/>
              </a:ext>
            </a:extLst>
          </p:cNvPr>
          <p:cNvSpPr/>
          <p:nvPr/>
        </p:nvSpPr>
        <p:spPr>
          <a:xfrm>
            <a:off x="801423" y="1083561"/>
            <a:ext cx="1718733" cy="913477"/>
          </a:xfrm>
          <a:prstGeom prst="downArrow">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R4.0</a:t>
            </a:r>
          </a:p>
          <a:p>
            <a:pPr algn="ctr"/>
            <a:r>
              <a:rPr lang="da-DK" sz="1200" b="1" dirty="0">
                <a:latin typeface="Arial"/>
                <a:cs typeface="Arial"/>
              </a:rPr>
              <a:t>Go live</a:t>
            </a:r>
          </a:p>
          <a:p>
            <a:pPr algn="ctr"/>
            <a:r>
              <a:rPr lang="da-DK" sz="1200" b="1" dirty="0">
                <a:latin typeface="Arial"/>
                <a:cs typeface="Arial"/>
              </a:rPr>
              <a:t>30. okt.</a:t>
            </a:r>
          </a:p>
        </p:txBody>
      </p:sp>
      <p:grpSp>
        <p:nvGrpSpPr>
          <p:cNvPr id="3" name="Gruppe 2">
            <a:extLst>
              <a:ext uri="{FF2B5EF4-FFF2-40B4-BE49-F238E27FC236}">
                <a16:creationId xmlns:a16="http://schemas.microsoft.com/office/drawing/2014/main" id="{C55758CA-0A5E-C935-6274-B236F83AB53E}"/>
              </a:ext>
            </a:extLst>
          </p:cNvPr>
          <p:cNvGrpSpPr/>
          <p:nvPr/>
        </p:nvGrpSpPr>
        <p:grpSpPr>
          <a:xfrm>
            <a:off x="2520156" y="753533"/>
            <a:ext cx="6056578" cy="1396999"/>
            <a:chOff x="2853266" y="677333"/>
            <a:chExt cx="6056578" cy="1396999"/>
          </a:xfrm>
        </p:grpSpPr>
        <p:sp>
          <p:nvSpPr>
            <p:cNvPr id="9" name="Pil: nedad 8">
              <a:extLst>
                <a:ext uri="{FF2B5EF4-FFF2-40B4-BE49-F238E27FC236}">
                  <a16:creationId xmlns:a16="http://schemas.microsoft.com/office/drawing/2014/main" id="{65B106A0-51D2-2778-9585-3217CE630868}"/>
                </a:ext>
              </a:extLst>
            </p:cNvPr>
            <p:cNvSpPr/>
            <p:nvPr/>
          </p:nvSpPr>
          <p:spPr>
            <a:xfrm>
              <a:off x="7191111" y="677333"/>
              <a:ext cx="1718733" cy="1396999"/>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Pilot afslutter 1. dec.</a:t>
              </a:r>
            </a:p>
          </p:txBody>
        </p:sp>
        <p:sp>
          <p:nvSpPr>
            <p:cNvPr id="10" name="Tekstfelt 9">
              <a:extLst>
                <a:ext uri="{FF2B5EF4-FFF2-40B4-BE49-F238E27FC236}">
                  <a16:creationId xmlns:a16="http://schemas.microsoft.com/office/drawing/2014/main" id="{183B8A7D-6616-4B0D-D815-5D1F7AABDED1}"/>
                </a:ext>
              </a:extLst>
            </p:cNvPr>
            <p:cNvSpPr txBox="1"/>
            <p:nvPr/>
          </p:nvSpPr>
          <p:spPr>
            <a:xfrm>
              <a:off x="2853266" y="677333"/>
              <a:ext cx="4783667" cy="762212"/>
            </a:xfrm>
            <a:prstGeom prst="rect">
              <a:avLst/>
            </a:prstGeom>
            <a:solidFill>
              <a:schemeClr val="tx2"/>
            </a:solidFill>
            <a:ln>
              <a:noFill/>
            </a:ln>
          </p:spPr>
          <p:txBody>
            <a:bodyPr wrap="square" rtlCol="0">
              <a:noAutofit/>
            </a:bodyPr>
            <a:lstStyle/>
            <a:p>
              <a:pPr algn="l"/>
              <a:r>
                <a:rPr lang="da-DK" sz="1100" u="sng" dirty="0">
                  <a:solidFill>
                    <a:schemeClr val="bg1"/>
                  </a:solidFill>
                  <a:latin typeface="Neue Haas Grotesk Text Pro" panose="020B0504020202020204" pitchFamily="34" charset="0"/>
                  <a:cs typeface="Arial"/>
                </a:rPr>
                <a:t>Pilotafprøvning:</a:t>
              </a:r>
            </a:p>
            <a:p>
              <a:pPr marL="228600" indent="-228600" algn="l">
                <a:buFont typeface="+mj-lt"/>
                <a:buAutoNum type="arabicPeriod"/>
              </a:pPr>
              <a:r>
                <a:rPr lang="da-DK" sz="1100" dirty="0">
                  <a:solidFill>
                    <a:schemeClr val="bg1"/>
                  </a:solidFill>
                  <a:latin typeface="Neue Haas Grotesk Text Pro" panose="020B0504020202020204" pitchFamily="34" charset="0"/>
                  <a:cs typeface="Arial"/>
                </a:rPr>
                <a:t>Automatisk behandling af personlige tillæg.</a:t>
              </a:r>
            </a:p>
            <a:p>
              <a:pPr marL="228600" indent="-228600" algn="l">
                <a:buFont typeface="+mj-lt"/>
                <a:buAutoNum type="arabicPeriod"/>
              </a:pPr>
              <a:r>
                <a:rPr lang="da-DK" sz="1100" strike="sngStrike" dirty="0">
                  <a:solidFill>
                    <a:schemeClr val="bg1"/>
                  </a:solidFill>
                  <a:latin typeface="Neue Haas Grotesk Text Pro" panose="020B0504020202020204" pitchFamily="34" charset="0"/>
                  <a:cs typeface="Arial"/>
                </a:rPr>
                <a:t>Prisaftaler og </a:t>
              </a:r>
              <a:r>
                <a:rPr lang="da-DK" sz="1100" strike="sngStrike" dirty="0" err="1">
                  <a:solidFill>
                    <a:schemeClr val="bg1"/>
                  </a:solidFill>
                  <a:latin typeface="Neue Haas Grotesk Text Pro" panose="020B0504020202020204" pitchFamily="34" charset="0"/>
                  <a:cs typeface="Arial"/>
                </a:rPr>
                <a:t>beregningsmodul</a:t>
              </a:r>
              <a:r>
                <a:rPr lang="da-DK" sz="1100" strike="sngStrike" dirty="0">
                  <a:solidFill>
                    <a:schemeClr val="bg1"/>
                  </a:solidFill>
                  <a:latin typeface="Neue Haas Grotesk Text Pro" panose="020B0504020202020204" pitchFamily="34" charset="0"/>
                  <a:cs typeface="Arial"/>
                </a:rPr>
                <a:t> til udvidet helbredstillæg. </a:t>
              </a:r>
            </a:p>
            <a:p>
              <a:pPr marL="228600" indent="-228600" algn="l">
                <a:buFont typeface="+mj-lt"/>
                <a:buAutoNum type="arabicPeriod"/>
              </a:pPr>
              <a:r>
                <a:rPr lang="da-DK" sz="1100" dirty="0">
                  <a:solidFill>
                    <a:schemeClr val="bg1"/>
                  </a:solidFill>
                  <a:latin typeface="Neue Haas Grotesk Text Pro" panose="020B0504020202020204" pitchFamily="34" charset="0"/>
                  <a:cs typeface="Arial"/>
                </a:rPr>
                <a:t>Stop træk tilbage i tid.</a:t>
              </a:r>
            </a:p>
            <a:p>
              <a:pPr algn="l"/>
              <a:endParaRPr lang="da-DK" sz="1100" dirty="0" err="1">
                <a:latin typeface="Neue Haas Grotesk Text Pro" panose="020B0504020202020204" pitchFamily="34" charset="0"/>
                <a:cs typeface="Arial"/>
              </a:endParaRPr>
            </a:p>
          </p:txBody>
        </p:sp>
      </p:grpSp>
    </p:spTree>
    <p:extLst>
      <p:ext uri="{BB962C8B-B14F-4D97-AF65-F5344CB8AC3E}">
        <p14:creationId xmlns:p14="http://schemas.microsoft.com/office/powerpoint/2010/main" val="346275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5E505-3379-1A0A-CB62-09AA65B32399}"/>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E5DCF4A3-A9B9-BE74-83D2-C9589E42DA31}"/>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387534CF-1AAC-A5A9-473D-B55AD18001FC}"/>
              </a:ext>
            </a:extLst>
          </p:cNvPr>
          <p:cNvSpPr>
            <a:spLocks noGrp="1"/>
          </p:cNvSpPr>
          <p:nvPr>
            <p:ph type="dt" sz="half" idx="10"/>
          </p:nvPr>
        </p:nvSpPr>
        <p:spPr/>
        <p:txBody>
          <a:bodyPr/>
          <a:lstStyle/>
          <a:p>
            <a:fld id="{2BC99513-52FE-4412-903F-8A0875232B74}" type="datetime1">
              <a:rPr lang="en-US" smtClean="0"/>
              <a:t>1/5/2024</a:t>
            </a:fld>
            <a:endParaRPr lang="en-US" dirty="0"/>
          </a:p>
        </p:txBody>
      </p:sp>
      <p:sp>
        <p:nvSpPr>
          <p:cNvPr id="5" name="Pladsholder til slidenummer 4">
            <a:extLst>
              <a:ext uri="{FF2B5EF4-FFF2-40B4-BE49-F238E27FC236}">
                <a16:creationId xmlns:a16="http://schemas.microsoft.com/office/drawing/2014/main" id="{FAA7AA80-F351-3735-C489-24EE872BA422}"/>
              </a:ext>
            </a:extLst>
          </p:cNvPr>
          <p:cNvSpPr>
            <a:spLocks noGrp="1"/>
          </p:cNvSpPr>
          <p:nvPr>
            <p:ph type="sldNum" sz="quarter" idx="12"/>
          </p:nvPr>
        </p:nvSpPr>
        <p:spPr/>
        <p:txBody>
          <a:bodyPr/>
          <a:lstStyle/>
          <a:p>
            <a:fld id="{74E22A33-96DC-4C2E-AB13-0BE35979BFC0}" type="slidenum">
              <a:rPr lang="en-US" smtClean="0"/>
              <a:t>70</a:t>
            </a:fld>
            <a:endParaRPr lang="en-US" dirty="0"/>
          </a:p>
        </p:txBody>
      </p:sp>
    </p:spTree>
    <p:extLst>
      <p:ext uri="{BB962C8B-B14F-4D97-AF65-F5344CB8AC3E}">
        <p14:creationId xmlns:p14="http://schemas.microsoft.com/office/powerpoint/2010/main" val="2723377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KLIK-opgaver</a:t>
            </a:r>
            <a:br>
              <a:rPr lang="da-DK" dirty="0"/>
            </a:br>
            <a:r>
              <a:rPr lang="da-DK" dirty="0">
                <a:solidFill>
                  <a:schemeClr val="tx2"/>
                </a:solidFill>
              </a:rPr>
              <a:t>KP release 4.1 – d. 14.12 2023</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Oktober 2023</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2571092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4.1.0</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468312" y="879611"/>
          <a:ext cx="8207375" cy="1766746"/>
        </p:xfrm>
        <a:graphic>
          <a:graphicData uri="http://schemas.openxmlformats.org/drawingml/2006/table">
            <a:tbl>
              <a:tblPr firstRow="1" bandRow="1">
                <a:tableStyleId>{5C22544A-7EE6-4342-B048-85BDC9FD1C3A}</a:tableStyleId>
              </a:tblPr>
              <a:tblGrid>
                <a:gridCol w="1771527">
                  <a:extLst>
                    <a:ext uri="{9D8B030D-6E8A-4147-A177-3AD203B41FA5}">
                      <a16:colId xmlns:a16="http://schemas.microsoft.com/office/drawing/2014/main" val="1814523858"/>
                    </a:ext>
                  </a:extLst>
                </a:gridCol>
                <a:gridCol w="5417483">
                  <a:extLst>
                    <a:ext uri="{9D8B030D-6E8A-4147-A177-3AD203B41FA5}">
                      <a16:colId xmlns:a16="http://schemas.microsoft.com/office/drawing/2014/main" val="413868683"/>
                    </a:ext>
                  </a:extLst>
                </a:gridCol>
                <a:gridCol w="1018365">
                  <a:extLst>
                    <a:ext uri="{9D8B030D-6E8A-4147-A177-3AD203B41FA5}">
                      <a16:colId xmlns:a16="http://schemas.microsoft.com/office/drawing/2014/main" val="3905553587"/>
                    </a:ext>
                  </a:extLst>
                </a:gridCol>
              </a:tblGrid>
              <a:tr h="303706">
                <a:tc>
                  <a:txBody>
                    <a:bodyPr/>
                    <a:lstStyle/>
                    <a:p>
                      <a:r>
                        <a:rPr lang="da-DK" sz="1200" dirty="0">
                          <a:latin typeface="Neue Haas Grotesk Text Pro" panose="020B0504020202020204" pitchFamily="34" charset="0"/>
                        </a:rPr>
                        <a:t>Beskrivende titel</a:t>
                      </a:r>
                    </a:p>
                  </a:txBody>
                  <a:tcPr/>
                </a:tc>
                <a:tc>
                  <a:txBody>
                    <a:bodyPr/>
                    <a:lstStyle/>
                    <a:p>
                      <a:r>
                        <a:rPr lang="da-DK" sz="1200" dirty="0">
                          <a:latin typeface="Neue Haas Grotesk Text Pro" panose="020B0504020202020204" pitchFamily="34" charset="0"/>
                        </a:rPr>
                        <a:t>Beskrivelse</a:t>
                      </a:r>
                    </a:p>
                  </a:txBody>
                  <a:tcPr/>
                </a:tc>
                <a:tc>
                  <a:txBody>
                    <a:bodyPr/>
                    <a:lstStyle/>
                    <a:p>
                      <a:r>
                        <a:rPr lang="da-DK" sz="1200" dirty="0">
                          <a:latin typeface="Neue Haas Grotesk Text Pro" panose="020B0504020202020204" pitchFamily="34" charset="0"/>
                        </a:rPr>
                        <a:t>Forkortes*</a:t>
                      </a:r>
                    </a:p>
                  </a:txBody>
                  <a:tcPr/>
                </a:tc>
                <a:extLst>
                  <a:ext uri="{0D108BD9-81ED-4DB2-BD59-A6C34878D82A}">
                    <a16:rowId xmlns:a16="http://schemas.microsoft.com/office/drawing/2014/main" val="899490807"/>
                  </a:ext>
                </a:extLst>
              </a:tr>
              <a:tr h="303706">
                <a:tc>
                  <a:txBody>
                    <a:bodyPr/>
                    <a:lstStyle/>
                    <a:p>
                      <a:r>
                        <a:rPr lang="da-DK" sz="1200" dirty="0">
                          <a:latin typeface="Neue Haas Grotesk Text Pro" panose="020B0504020202020204" pitchFamily="34" charset="0"/>
                        </a:rPr>
                        <a:t>Forbedringer til opgaveindbakken</a:t>
                      </a:r>
                    </a:p>
                  </a:txBody>
                  <a:tcPr/>
                </a:tc>
                <a:tc>
                  <a:txBody>
                    <a:bodyPr/>
                    <a:lstStyle/>
                    <a:p>
                      <a:r>
                        <a:rPr lang="da-DK" sz="1200" dirty="0">
                          <a:latin typeface="Neue Haas Grotesk Text Pro" panose="020B0504020202020204" pitchFamily="34" charset="0"/>
                        </a:rPr>
                        <a:t>Det bliver muligt at sortere i opgaveindbakken. Det bliver også muligt at sætte en kategori på de enkelte opgaver i ”Opgaveindbakken”, og opgavepakker kan benyttes til at opfange bestemte kategorier, fx til brug for sagsbehandlere. </a:t>
                      </a:r>
                    </a:p>
                  </a:txBody>
                  <a:tcPr/>
                </a:tc>
                <a:tc>
                  <a:txBody>
                    <a:bodyPr/>
                    <a:lstStyle/>
                    <a:p>
                      <a:r>
                        <a:rPr lang="da-DK" sz="1200" dirty="0" err="1">
                          <a:latin typeface="Neue Haas Grotesk Text Pro" panose="020B0504020202020204" pitchFamily="34" charset="0"/>
                        </a:rPr>
                        <a:t>Opg</a:t>
                      </a:r>
                      <a:endParaRPr lang="da-DK" sz="1200" dirty="0">
                        <a:latin typeface="Neue Haas Grotesk Text Pro" panose="020B0504020202020204" pitchFamily="34" charset="0"/>
                      </a:endParaRPr>
                    </a:p>
                  </a:txBody>
                  <a:tcPr/>
                </a:tc>
                <a:extLst>
                  <a:ext uri="{0D108BD9-81ED-4DB2-BD59-A6C34878D82A}">
                    <a16:rowId xmlns:a16="http://schemas.microsoft.com/office/drawing/2014/main" val="956976437"/>
                  </a:ext>
                </a:extLst>
              </a:tr>
              <a:tr h="303706">
                <a:tc>
                  <a:txBody>
                    <a:bodyPr/>
                    <a:lstStyle/>
                    <a:p>
                      <a:r>
                        <a:rPr lang="da-DK" sz="1200" dirty="0">
                          <a:latin typeface="Neue Haas Grotesk Text Pro" panose="020B0504020202020204" pitchFamily="34" charset="0"/>
                        </a:rPr>
                        <a:t>Brugerdefinerede opfølgningsopgaver</a:t>
                      </a:r>
                    </a:p>
                  </a:txBody>
                  <a:tcPr/>
                </a:tc>
                <a:tc>
                  <a:txBody>
                    <a:bodyPr/>
                    <a:lstStyle/>
                    <a:p>
                      <a:r>
                        <a:rPr lang="da-DK" sz="1200" dirty="0">
                          <a:latin typeface="Neue Haas Grotesk Text Pro" panose="020B0504020202020204" pitchFamily="34" charset="0"/>
                        </a:rPr>
                        <a:t>Mulighed for at oprette brugerdefinerede opfølgningsopgaver. I kan selv styre, om funktionaliteten bliver tilgængelig i KP via systemadministrationen. </a:t>
                      </a:r>
                    </a:p>
                  </a:txBody>
                  <a:tcPr/>
                </a:tc>
                <a:tc>
                  <a:txBody>
                    <a:bodyPr/>
                    <a:lstStyle/>
                    <a:p>
                      <a:r>
                        <a:rPr lang="da-DK" sz="1200" dirty="0" err="1">
                          <a:latin typeface="Neue Haas Grotesk Text Pro" panose="020B0504020202020204" pitchFamily="34" charset="0"/>
                        </a:rPr>
                        <a:t>Opg</a:t>
                      </a:r>
                      <a:endParaRPr lang="da-DK" sz="1200" dirty="0">
                        <a:latin typeface="Neue Haas Grotesk Text Pro" panose="020B0504020202020204" pitchFamily="34" charset="0"/>
                      </a:endParaRPr>
                    </a:p>
                  </a:txBody>
                  <a:tcPr/>
                </a:tc>
                <a:extLst>
                  <a:ext uri="{0D108BD9-81ED-4DB2-BD59-A6C34878D82A}">
                    <a16:rowId xmlns:a16="http://schemas.microsoft.com/office/drawing/2014/main" val="2211052701"/>
                  </a:ext>
                </a:extLst>
              </a:tr>
            </a:tbl>
          </a:graphicData>
        </a:graphic>
      </p:graphicFrame>
      <p:sp>
        <p:nvSpPr>
          <p:cNvPr id="5" name="Tekstfelt 4">
            <a:extLst>
              <a:ext uri="{FF2B5EF4-FFF2-40B4-BE49-F238E27FC236}">
                <a16:creationId xmlns:a16="http://schemas.microsoft.com/office/drawing/2014/main" id="{F2C9310F-4F9C-E020-2484-F24D6D4C333F}"/>
              </a:ext>
            </a:extLst>
          </p:cNvPr>
          <p:cNvSpPr txBox="1"/>
          <p:nvPr/>
        </p:nvSpPr>
        <p:spPr>
          <a:xfrm>
            <a:off x="468313" y="4665002"/>
            <a:ext cx="7294305" cy="276999"/>
          </a:xfrm>
          <a:prstGeom prst="rect">
            <a:avLst/>
          </a:prstGeom>
          <a:noFill/>
        </p:spPr>
        <p:txBody>
          <a:bodyPr wrap="none" rtlCol="0">
            <a:spAutoFit/>
          </a:bodyPr>
          <a:lstStyle/>
          <a:p>
            <a:r>
              <a:rPr lang="da-DK" sz="1200" dirty="0">
                <a:latin typeface="Trebuchet MS" panose="020B0603020202020204" pitchFamily="34" charset="0"/>
              </a:rPr>
              <a:t>* Forkortelserne benyttes ved navngivning af KLIK-opgaver for at referere til den ændring, de vedrører.</a:t>
            </a:r>
          </a:p>
        </p:txBody>
      </p:sp>
    </p:spTree>
    <p:extLst>
      <p:ext uri="{BB962C8B-B14F-4D97-AF65-F5344CB8AC3E}">
        <p14:creationId xmlns:p14="http://schemas.microsoft.com/office/powerpoint/2010/main" val="16556102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47189-B254-B564-495A-FC832765AB43}"/>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8C5E089D-8F00-95D8-A783-73BE9E97BF7D}"/>
              </a:ext>
            </a:extLst>
          </p:cNvPr>
          <p:cNvSpPr>
            <a:spLocks noGrp="1"/>
          </p:cNvSpPr>
          <p:nvPr>
            <p:ph type="body" sz="quarter" idx="10"/>
          </p:nvPr>
        </p:nvSpPr>
        <p:spPr/>
        <p:txBody>
          <a:bodyPr/>
          <a:lstStyle/>
          <a:p>
            <a:endParaRPr lang="da-DK" dirty="0"/>
          </a:p>
        </p:txBody>
      </p:sp>
      <p:sp>
        <p:nvSpPr>
          <p:cNvPr id="4" name="Pladsholder til tekst 3">
            <a:extLst>
              <a:ext uri="{FF2B5EF4-FFF2-40B4-BE49-F238E27FC236}">
                <a16:creationId xmlns:a16="http://schemas.microsoft.com/office/drawing/2014/main" id="{53D4399B-8EC0-996D-CF5E-A8854A0944AD}"/>
              </a:ext>
            </a:extLst>
          </p:cNvPr>
          <p:cNvSpPr>
            <a:spLocks noGrp="1"/>
          </p:cNvSpPr>
          <p:nvPr>
            <p:ph type="body" sz="quarter" idx="11"/>
          </p:nvPr>
        </p:nvSpPr>
        <p:spPr/>
        <p:txBody>
          <a:bodyPr/>
          <a:lstStyle/>
          <a:p>
            <a:r>
              <a:rPr lang="da-DK" dirty="0"/>
              <a:t>Release 4.1</a:t>
            </a:r>
          </a:p>
        </p:txBody>
      </p:sp>
      <p:graphicFrame>
        <p:nvGraphicFramePr>
          <p:cNvPr id="6" name="Tabel 4">
            <a:extLst>
              <a:ext uri="{FF2B5EF4-FFF2-40B4-BE49-F238E27FC236}">
                <a16:creationId xmlns:a16="http://schemas.microsoft.com/office/drawing/2014/main" id="{F9E5F2AA-02C4-4C3A-F8EA-C9D9FCB1EAF3}"/>
              </a:ext>
            </a:extLst>
          </p:cNvPr>
          <p:cNvGraphicFramePr>
            <a:graphicFrameLocks/>
          </p:cNvGraphicFramePr>
          <p:nvPr/>
        </p:nvGraphicFramePr>
        <p:xfrm>
          <a:off x="468311" y="1419225"/>
          <a:ext cx="7161083" cy="830996"/>
        </p:xfrm>
        <a:graphic>
          <a:graphicData uri="http://schemas.openxmlformats.org/drawingml/2006/table">
            <a:tbl>
              <a:tblPr firstRow="1" bandRow="1">
                <a:tableStyleId>{5C22544A-7EE6-4342-B048-85BDC9FD1C3A}</a:tableStyleId>
              </a:tblPr>
              <a:tblGrid>
                <a:gridCol w="4586168">
                  <a:extLst>
                    <a:ext uri="{9D8B030D-6E8A-4147-A177-3AD203B41FA5}">
                      <a16:colId xmlns:a16="http://schemas.microsoft.com/office/drawing/2014/main" val="1916773651"/>
                    </a:ext>
                  </a:extLst>
                </a:gridCol>
                <a:gridCol w="876279">
                  <a:extLst>
                    <a:ext uri="{9D8B030D-6E8A-4147-A177-3AD203B41FA5}">
                      <a16:colId xmlns:a16="http://schemas.microsoft.com/office/drawing/2014/main" val="345691494"/>
                    </a:ext>
                  </a:extLst>
                </a:gridCol>
                <a:gridCol w="566212">
                  <a:extLst>
                    <a:ext uri="{9D8B030D-6E8A-4147-A177-3AD203B41FA5}">
                      <a16:colId xmlns:a16="http://schemas.microsoft.com/office/drawing/2014/main" val="3118763007"/>
                    </a:ext>
                  </a:extLst>
                </a:gridCol>
                <a:gridCol w="566212">
                  <a:extLst>
                    <a:ext uri="{9D8B030D-6E8A-4147-A177-3AD203B41FA5}">
                      <a16:colId xmlns:a16="http://schemas.microsoft.com/office/drawing/2014/main" val="3158770079"/>
                    </a:ext>
                  </a:extLst>
                </a:gridCol>
                <a:gridCol w="566212">
                  <a:extLst>
                    <a:ext uri="{9D8B030D-6E8A-4147-A177-3AD203B41FA5}">
                      <a16:colId xmlns:a16="http://schemas.microsoft.com/office/drawing/2014/main" val="706429900"/>
                    </a:ext>
                  </a:extLst>
                </a:gridCol>
              </a:tblGrid>
              <a:tr h="291126">
                <a:tc>
                  <a:txBody>
                    <a:bodyPr/>
                    <a:lstStyle/>
                    <a:p>
                      <a:r>
                        <a:rPr lang="da-DK" sz="900" dirty="0">
                          <a:latin typeface="Neue Haas Grotesk Text Pro" panose="020B0504020202020204" pitchFamily="34" charset="0"/>
                        </a:rPr>
                        <a:t>KLIK-opgave</a:t>
                      </a:r>
                    </a:p>
                  </a:txBody>
                  <a:tcPr anchor="ctr"/>
                </a:tc>
                <a:tc>
                  <a:txBody>
                    <a:bodyPr/>
                    <a:lstStyle/>
                    <a:p>
                      <a:r>
                        <a:rPr lang="da-DK" sz="900" dirty="0">
                          <a:latin typeface="Neue Haas Grotesk Text Pro" panose="020B0504020202020204" pitchFamily="34" charset="0"/>
                        </a:rPr>
                        <a:t>Prioritet</a:t>
                      </a:r>
                    </a:p>
                  </a:txBody>
                  <a:tcPr anchor="ctr"/>
                </a:tc>
                <a:tc>
                  <a:txBody>
                    <a:bodyPr/>
                    <a:lstStyle/>
                    <a:p>
                      <a:r>
                        <a:rPr lang="da-DK" sz="900" dirty="0">
                          <a:latin typeface="Neue Haas Grotesk Text Pro" panose="020B0504020202020204" pitchFamily="34" charset="0"/>
                        </a:rPr>
                        <a:t>Nov.</a:t>
                      </a:r>
                    </a:p>
                  </a:txBody>
                  <a:tcPr anchor="ctr"/>
                </a:tc>
                <a:tc>
                  <a:txBody>
                    <a:bodyPr/>
                    <a:lstStyle/>
                    <a:p>
                      <a:r>
                        <a:rPr lang="da-DK" sz="900" dirty="0">
                          <a:latin typeface="Neue Haas Grotesk Text Pro" panose="020B0504020202020204" pitchFamily="34" charset="0"/>
                        </a:rPr>
                        <a:t>Dec.</a:t>
                      </a:r>
                    </a:p>
                  </a:txBody>
                  <a:tcPr anchor="ctr"/>
                </a:tc>
                <a:tc>
                  <a:txBody>
                    <a:bodyPr/>
                    <a:lstStyle/>
                    <a:p>
                      <a:r>
                        <a:rPr lang="da-DK" sz="900" dirty="0">
                          <a:latin typeface="Neue Haas Grotesk Text Pro" panose="020B0504020202020204" pitchFamily="34" charset="0"/>
                        </a:rPr>
                        <a:t>Jan.</a:t>
                      </a:r>
                    </a:p>
                  </a:txBody>
                  <a:tcPr anchor="ctr"/>
                </a:tc>
                <a:extLst>
                  <a:ext uri="{0D108BD9-81ED-4DB2-BD59-A6C34878D82A}">
                    <a16:rowId xmlns:a16="http://schemas.microsoft.com/office/drawing/2014/main" val="1444558813"/>
                  </a:ext>
                </a:extLst>
              </a:tr>
              <a:tr h="259200">
                <a:tc>
                  <a:txBody>
                    <a:bodyPr/>
                    <a:lstStyle/>
                    <a:p>
                      <a:pPr marL="72000" algn="l" fontAlgn="b"/>
                      <a:r>
                        <a:rPr lang="da-DK" sz="900" b="0" i="0" u="none" strike="noStrike" dirty="0">
                          <a:solidFill>
                            <a:srgbClr val="000000"/>
                          </a:solidFill>
                          <a:effectLst/>
                          <a:latin typeface="Neue Haas Grotesk Text Pro" panose="020B0504020202020204" pitchFamily="34" charset="0"/>
                        </a:rPr>
                        <a:t>(</a:t>
                      </a:r>
                      <a:r>
                        <a:rPr lang="da-DK" sz="900" b="0" i="0" u="none" strike="noStrike" dirty="0" err="1">
                          <a:solidFill>
                            <a:srgbClr val="000000"/>
                          </a:solidFill>
                          <a:effectLst/>
                          <a:latin typeface="Neue Haas Grotesk Text Pro" panose="020B0504020202020204" pitchFamily="34" charset="0"/>
                        </a:rPr>
                        <a:t>Opg</a:t>
                      </a:r>
                      <a:r>
                        <a:rPr lang="da-DK" sz="900" b="0" i="0" u="none" strike="noStrike" dirty="0">
                          <a:solidFill>
                            <a:srgbClr val="000000"/>
                          </a:solidFill>
                          <a:effectLst/>
                          <a:latin typeface="Neue Haas Grotesk Text Pro" panose="020B0504020202020204" pitchFamily="34" charset="0"/>
                        </a:rPr>
                        <a:t> 1) Tag stilling til, om sagsbehandler skal kunne oprette brugerdefinerede opfølgningsopgaver og foretag evt. opsætning </a:t>
                      </a:r>
                    </a:p>
                  </a:txBody>
                  <a:tcPr marL="6350" marR="6350" marT="635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extLst>
                  <a:ext uri="{0D108BD9-81ED-4DB2-BD59-A6C34878D82A}">
                    <a16:rowId xmlns:a16="http://schemas.microsoft.com/office/drawing/2014/main" val="3479205391"/>
                  </a:ext>
                </a:extLst>
              </a:tr>
              <a:tr h="259200">
                <a:tc>
                  <a:txBody>
                    <a:bodyPr/>
                    <a:lstStyle/>
                    <a:p>
                      <a:pPr marL="72000" algn="l" fontAlgn="b"/>
                      <a:r>
                        <a:rPr lang="da-DK" sz="900" b="0" i="0" u="none" strike="noStrike" dirty="0">
                          <a:solidFill>
                            <a:srgbClr val="000000"/>
                          </a:solidFill>
                          <a:effectLst/>
                          <a:latin typeface="Neue Haas Grotesk Text Pro" panose="020B0504020202020204" pitchFamily="34" charset="0"/>
                        </a:rPr>
                        <a:t>(</a:t>
                      </a:r>
                      <a:r>
                        <a:rPr lang="da-DK" sz="900" b="0" i="0" u="none" strike="noStrike" dirty="0" err="1">
                          <a:solidFill>
                            <a:srgbClr val="000000"/>
                          </a:solidFill>
                          <a:effectLst/>
                          <a:latin typeface="Neue Haas Grotesk Text Pro" panose="020B0504020202020204" pitchFamily="34" charset="0"/>
                        </a:rPr>
                        <a:t>Opg</a:t>
                      </a:r>
                      <a:r>
                        <a:rPr lang="da-DK" sz="900" b="0" i="0" u="none" strike="noStrike" dirty="0">
                          <a:solidFill>
                            <a:srgbClr val="000000"/>
                          </a:solidFill>
                          <a:effectLst/>
                          <a:latin typeface="Neue Haas Grotesk Text Pro" panose="020B0504020202020204" pitchFamily="34" charset="0"/>
                        </a:rPr>
                        <a:t> 2) Tag stilling til opgavekategorier og foretag evt. opsætning</a:t>
                      </a:r>
                    </a:p>
                  </a:txBody>
                  <a:tcPr marL="6350" marR="6350" marT="6350" marB="0" anchor="ctr"/>
                </a:tc>
                <a:tc>
                  <a:txBody>
                    <a:bodyPr/>
                    <a:lstStyle/>
                    <a:p>
                      <a:r>
                        <a:rPr lang="da-DK" sz="900" dirty="0">
                          <a:latin typeface="Neue Haas Grotesk Text Pro" panose="020B0504020202020204" pitchFamily="34" charset="0"/>
                        </a:rPr>
                        <a:t>Valgfri</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tc>
                  <a:txBody>
                    <a:bodyPr/>
                    <a:lstStyle/>
                    <a:p>
                      <a:pPr algn="ctr"/>
                      <a:r>
                        <a:rPr lang="da-DK" sz="900" dirty="0">
                          <a:latin typeface="Neue Haas Grotesk Text Pro" panose="020B0504020202020204" pitchFamily="34" charset="0"/>
                        </a:rPr>
                        <a:t>X</a:t>
                      </a:r>
                    </a:p>
                  </a:txBody>
                  <a:tcPr anchor="ctr"/>
                </a:tc>
                <a:extLst>
                  <a:ext uri="{0D108BD9-81ED-4DB2-BD59-A6C34878D82A}">
                    <a16:rowId xmlns:a16="http://schemas.microsoft.com/office/drawing/2014/main" val="2571238282"/>
                  </a:ext>
                </a:extLst>
              </a:tr>
            </a:tbl>
          </a:graphicData>
        </a:graphic>
      </p:graphicFrame>
      <p:sp>
        <p:nvSpPr>
          <p:cNvPr id="8" name="Tekstfelt 7">
            <a:extLst>
              <a:ext uri="{FF2B5EF4-FFF2-40B4-BE49-F238E27FC236}">
                <a16:creationId xmlns:a16="http://schemas.microsoft.com/office/drawing/2014/main" id="{0B368D36-469B-C307-8CF5-A0319B3538F8}"/>
              </a:ext>
            </a:extLst>
          </p:cNvPr>
          <p:cNvSpPr txBox="1"/>
          <p:nvPr/>
        </p:nvSpPr>
        <p:spPr>
          <a:xfrm>
            <a:off x="468311" y="2342292"/>
            <a:ext cx="3275856" cy="577081"/>
          </a:xfrm>
          <a:prstGeom prst="rect">
            <a:avLst/>
          </a:prstGeom>
          <a:noFill/>
          <a:ln>
            <a:noFill/>
          </a:ln>
        </p:spPr>
        <p:txBody>
          <a:bodyPr wrap="square">
            <a:spAutoFit/>
          </a:bodyPr>
          <a:lstStyle/>
          <a:p>
            <a:r>
              <a:rPr lang="da-DK" sz="1050" u="sng" dirty="0"/>
              <a:t>Forklaring af markeringer: </a:t>
            </a:r>
          </a:p>
          <a:p>
            <a:r>
              <a:rPr lang="da-DK" sz="1050" dirty="0"/>
              <a:t>(X) = I kan tage stilling til, hvordan/om opgaven skal løses</a:t>
            </a:r>
          </a:p>
          <a:p>
            <a:r>
              <a:rPr lang="da-DK" sz="1050" dirty="0"/>
              <a:t>X = I kan løse hele opgaven</a:t>
            </a:r>
          </a:p>
        </p:txBody>
      </p:sp>
    </p:spTree>
    <p:extLst>
      <p:ext uri="{BB962C8B-B14F-4D97-AF65-F5344CB8AC3E}">
        <p14:creationId xmlns:p14="http://schemas.microsoft.com/office/powerpoint/2010/main" val="3867626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KLIK-opgaver</a:t>
            </a:r>
            <a:br>
              <a:rPr lang="da-DK" dirty="0"/>
            </a:br>
            <a:r>
              <a:rPr lang="da-DK" dirty="0">
                <a:solidFill>
                  <a:schemeClr val="tx2"/>
                </a:solidFill>
              </a:rPr>
              <a:t>KP release 5.0 – 25. marts 2024</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November 2024</a:t>
            </a:r>
            <a:endParaRPr lang="da-DK" dirty="0">
              <a:highlight>
                <a:srgbClr val="FFFF00"/>
              </a:highlight>
            </a:endParaRP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2024674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dirty="0"/>
              <a:t>Release 5.0.0</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extLst>
              <p:ext uri="{D42A27DB-BD31-4B8C-83A1-F6EECF244321}">
                <p14:modId xmlns:p14="http://schemas.microsoft.com/office/powerpoint/2010/main" val="1412961881"/>
              </p:ext>
            </p:extLst>
          </p:nvPr>
        </p:nvGraphicFramePr>
        <p:xfrm>
          <a:off x="149289" y="757691"/>
          <a:ext cx="8820539" cy="4228006"/>
        </p:xfrm>
        <a:graphic>
          <a:graphicData uri="http://schemas.openxmlformats.org/drawingml/2006/table">
            <a:tbl>
              <a:tblPr firstRow="1" bandRow="1">
                <a:tableStyleId>{5C22544A-7EE6-4342-B048-85BDC9FD1C3A}</a:tableStyleId>
              </a:tblPr>
              <a:tblGrid>
                <a:gridCol w="1365319">
                  <a:extLst>
                    <a:ext uri="{9D8B030D-6E8A-4147-A177-3AD203B41FA5}">
                      <a16:colId xmlns:a16="http://schemas.microsoft.com/office/drawing/2014/main" val="1814523858"/>
                    </a:ext>
                  </a:extLst>
                </a:gridCol>
                <a:gridCol w="6584363">
                  <a:extLst>
                    <a:ext uri="{9D8B030D-6E8A-4147-A177-3AD203B41FA5}">
                      <a16:colId xmlns:a16="http://schemas.microsoft.com/office/drawing/2014/main" val="413868683"/>
                    </a:ext>
                  </a:extLst>
                </a:gridCol>
                <a:gridCol w="870857">
                  <a:extLst>
                    <a:ext uri="{9D8B030D-6E8A-4147-A177-3AD203B41FA5}">
                      <a16:colId xmlns:a16="http://schemas.microsoft.com/office/drawing/2014/main" val="472445990"/>
                    </a:ext>
                  </a:extLst>
                </a:gridCol>
              </a:tblGrid>
              <a:tr h="303706">
                <a:tc>
                  <a:txBody>
                    <a:bodyPr/>
                    <a:lstStyle/>
                    <a:p>
                      <a:r>
                        <a:rPr lang="da-DK" sz="1000" dirty="0">
                          <a:latin typeface="Neue Haas Grotesk Text Pro" panose="020B0504020202020204" pitchFamily="34" charset="0"/>
                        </a:rPr>
                        <a:t>Beskrivende titel</a:t>
                      </a:r>
                    </a:p>
                  </a:txBody>
                  <a:tcPr/>
                </a:tc>
                <a:tc>
                  <a:txBody>
                    <a:bodyPr/>
                    <a:lstStyle/>
                    <a:p>
                      <a:r>
                        <a:rPr lang="da-DK" sz="1000" dirty="0">
                          <a:latin typeface="Neue Haas Grotesk Text Pro" panose="020B0504020202020204" pitchFamily="34" charset="0"/>
                        </a:rPr>
                        <a:t>Beskrivelse</a:t>
                      </a:r>
                    </a:p>
                  </a:txBody>
                  <a:tcPr/>
                </a:tc>
                <a:tc>
                  <a:txBody>
                    <a:bodyPr/>
                    <a:lstStyle/>
                    <a:p>
                      <a:r>
                        <a:rPr lang="da-DK" sz="1000" dirty="0">
                          <a:latin typeface="Neue Haas Grotesk Text Pro" panose="020B0504020202020204" pitchFamily="34" charset="0"/>
                        </a:rPr>
                        <a:t>Forkortes*</a:t>
                      </a:r>
                    </a:p>
                  </a:txBody>
                  <a:tcPr/>
                </a:tc>
                <a:extLst>
                  <a:ext uri="{0D108BD9-81ED-4DB2-BD59-A6C34878D82A}">
                    <a16:rowId xmlns:a16="http://schemas.microsoft.com/office/drawing/2014/main" val="89949080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Modtagelse og behandling af </a:t>
                      </a:r>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i KP inkl. automatisk validering. </a:t>
                      </a:r>
                    </a:p>
                  </a:txBody>
                  <a:tcPr/>
                </a:tc>
                <a:tc>
                  <a:txBody>
                    <a:bodyPr/>
                    <a:lstStyle/>
                    <a:p>
                      <a:r>
                        <a:rPr lang="da-DK" sz="1000" dirty="0">
                          <a:latin typeface="Neue Haas Grotesk Text Pro" panose="020B0504020202020204" pitchFamily="34" charset="0"/>
                        </a:rPr>
                        <a:t>KP kan modtage </a:t>
                      </a:r>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og foretage automatisk validering ved modtagelse. Ved almindelig helbredstillæg kan KP godkende betaling automatisk, hvis borger ikke er medlem af Sygeforsikring ‘</a:t>
                      </a:r>
                      <a:r>
                        <a:rPr lang="da-DK" sz="1000" dirty="0" err="1">
                          <a:latin typeface="Neue Haas Grotesk Text Pro" panose="020B0504020202020204" pitchFamily="34" charset="0"/>
                        </a:rPr>
                        <a:t>danmark</a:t>
                      </a:r>
                      <a:r>
                        <a:rPr lang="da-DK" sz="1000" dirty="0">
                          <a:latin typeface="Neue Haas Grotesk Text Pro" panose="020B0504020202020204" pitchFamily="34" charset="0"/>
                        </a:rPr>
                        <a:t>’, og I kan opsætte en beløbsgrænse, som styrer, om en </a:t>
                      </a:r>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lægges ud til manuel behandling. Afvisning vil typisk blive lagt til manuel sagsbehandling. Ved udvidet og personlige tillæg understøtte KP manuel sagsbehandling.</a:t>
                      </a:r>
                    </a:p>
                    <a:p>
                      <a:r>
                        <a:rPr lang="da-DK" sz="1000" dirty="0">
                          <a:latin typeface="Neue Haas Grotesk Text Pro" panose="020B0504020202020204" pitchFamily="34" charset="0"/>
                        </a:rPr>
                        <a:t>Ved godkendelse af en </a:t>
                      </a:r>
                      <a:r>
                        <a:rPr lang="da-DK" sz="1000" dirty="0" err="1">
                          <a:latin typeface="Neue Haas Grotesk Text Pro" panose="020B0504020202020204" pitchFamily="34" charset="0"/>
                        </a:rPr>
                        <a:t>eFaktura</a:t>
                      </a:r>
                      <a:r>
                        <a:rPr lang="da-DK" sz="1000" dirty="0">
                          <a:latin typeface="Neue Haas Grotesk Text Pro" panose="020B0504020202020204" pitchFamily="34" charset="0"/>
                        </a:rPr>
                        <a:t> sendes bogføringsoplysninger til kommunens økonomisystem. Det bliver desuden muligt at </a:t>
                      </a:r>
                      <a:r>
                        <a:rPr lang="da-DK" sz="1000">
                          <a:latin typeface="Neue Haas Grotesk Text Pro" panose="020B0504020202020204" pitchFamily="34" charset="0"/>
                        </a:rPr>
                        <a:t>håndtere kreditnota </a:t>
                      </a:r>
                      <a:r>
                        <a:rPr lang="da-DK" sz="1000" dirty="0">
                          <a:latin typeface="Neue Haas Grotesk Text Pro" panose="020B0504020202020204" pitchFamily="34" charset="0"/>
                        </a:rPr>
                        <a:t>og rykkere. </a:t>
                      </a:r>
                    </a:p>
                  </a:txBody>
                  <a:tcPr/>
                </a:tc>
                <a:tc>
                  <a:txBody>
                    <a:bodyPr/>
                    <a:lstStyle/>
                    <a:p>
                      <a:r>
                        <a:rPr lang="da-DK" sz="1000" dirty="0" err="1">
                          <a:latin typeface="Neue Haas Grotesk Text Pro" panose="020B0504020202020204" pitchFamily="34" charset="0"/>
                        </a:rPr>
                        <a:t>eFaktura</a:t>
                      </a:r>
                      <a:endParaRPr lang="da-DK" sz="1000" dirty="0">
                        <a:latin typeface="Neue Haas Grotesk Text Pro" panose="020B0504020202020204" pitchFamily="34" charset="0"/>
                      </a:endParaRPr>
                    </a:p>
                  </a:txBody>
                  <a:tcPr/>
                </a:tc>
                <a:extLst>
                  <a:ext uri="{0D108BD9-81ED-4DB2-BD59-A6C34878D82A}">
                    <a16:rowId xmlns:a16="http://schemas.microsoft.com/office/drawing/2014/main" val="268716073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dirty="0">
                          <a:latin typeface="Neue Haas Grotesk Text Pro" panose="020B0504020202020204" pitchFamily="34" charset="0"/>
                        </a:rPr>
                        <a:t>Sagstyper til Almindeligt helbredstillæg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dirty="0">
                          <a:latin typeface="Neue Haas Grotesk Text Pro" panose="020B0504020202020204" pitchFamily="34" charset="0"/>
                        </a:rPr>
                        <a:t>Sagstypen ”Almindeligt helbredstillæg” erstattes af en sagstype for hver af de 7 almindelige helbredstillæg - medicin, tandlæge, høreapparat, fysioterapi, fodterapi, psykologhjælp og kiropraktorbehandling. Der vil ikke ske konvertering af de ”gamle” sager med almindelig helbredstillæg. </a:t>
                      </a:r>
                    </a:p>
                  </a:txBody>
                  <a:tcPr/>
                </a:tc>
                <a:tc>
                  <a:txBody>
                    <a:bodyPr/>
                    <a:lstStyle/>
                    <a:p>
                      <a:r>
                        <a:rPr lang="da-DK" sz="1000" dirty="0">
                          <a:latin typeface="Neue Haas Grotesk Text Pro" panose="020B0504020202020204" pitchFamily="34" charset="0"/>
                        </a:rPr>
                        <a:t>Sagstyper</a:t>
                      </a:r>
                    </a:p>
                  </a:txBody>
                  <a:tcPr/>
                </a:tc>
                <a:extLst>
                  <a:ext uri="{0D108BD9-81ED-4DB2-BD59-A6C34878D82A}">
                    <a16:rowId xmlns:a16="http://schemas.microsoft.com/office/drawing/2014/main" val="195250360"/>
                  </a:ext>
                </a:extLst>
              </a:tr>
              <a:tr h="303706">
                <a:tc>
                  <a:txBody>
                    <a:bodyPr/>
                    <a:lstStyle/>
                    <a:p>
                      <a:r>
                        <a:rPr lang="da-DK" sz="1000" dirty="0">
                          <a:latin typeface="Neue Haas Grotesk Text Pro" panose="020B0504020202020204" pitchFamily="34" charset="0"/>
                        </a:rPr>
                        <a:t>Forbedret udbetalingsmeddelelse</a:t>
                      </a:r>
                    </a:p>
                  </a:txBody>
                  <a:tcPr/>
                </a:tc>
                <a:tc>
                  <a:txBody>
                    <a:bodyPr/>
                    <a:lstStyle/>
                    <a:p>
                      <a:r>
                        <a:rPr lang="da-DK" sz="1000" dirty="0">
                          <a:latin typeface="Neue Haas Grotesk Text Pro" panose="020B0504020202020204" pitchFamily="34" charset="0"/>
                        </a:rPr>
                        <a:t>Opsætningen af udbetalingsmeddelelsen forbedres, så den bliver nemmere at forstå for borger.</a:t>
                      </a:r>
                    </a:p>
                  </a:txBody>
                  <a:tcPr/>
                </a:tc>
                <a:tc>
                  <a:txBody>
                    <a:bodyPr/>
                    <a:lstStyle/>
                    <a:p>
                      <a:r>
                        <a:rPr lang="da-DK" sz="1000" dirty="0">
                          <a:latin typeface="Neue Haas Grotesk Text Pro" panose="020B0504020202020204" pitchFamily="34" charset="0"/>
                        </a:rPr>
                        <a:t>Breve</a:t>
                      </a:r>
                    </a:p>
                  </a:txBody>
                  <a:tcPr/>
                </a:tc>
                <a:extLst>
                  <a:ext uri="{0D108BD9-81ED-4DB2-BD59-A6C34878D82A}">
                    <a16:rowId xmlns:a16="http://schemas.microsoft.com/office/drawing/2014/main" val="2999576937"/>
                  </a:ext>
                </a:extLst>
              </a:tr>
              <a:tr h="303706">
                <a:tc>
                  <a:txBody>
                    <a:bodyPr/>
                    <a:lstStyle/>
                    <a:p>
                      <a:r>
                        <a:rPr lang="da-DK" sz="1000" dirty="0">
                          <a:latin typeface="Neue Haas Grotesk Text Pro" panose="020B0504020202020204" pitchFamily="34" charset="0"/>
                        </a:rPr>
                        <a:t>Udstilling af boligstøttedata vedr. KMF/MAF</a:t>
                      </a:r>
                      <a:endParaRPr lang="da-DK" sz="1000" b="1" dirty="0">
                        <a:latin typeface="Neue Haas Grotesk Text Pro" panose="020B0504020202020204" pitchFamily="34" charset="0"/>
                      </a:endParaRPr>
                    </a:p>
                  </a:txBody>
                  <a:tcPr/>
                </a:tc>
                <a:tc>
                  <a:txBody>
                    <a:bodyPr/>
                    <a:lstStyle/>
                    <a:p>
                      <a:r>
                        <a:rPr lang="da-DK" sz="1000" dirty="0">
                          <a:latin typeface="Neue Haas Grotesk Text Pro" panose="020B0504020202020204" pitchFamily="34" charset="0"/>
                        </a:rPr>
                        <a:t>Boligstøttedata vedr. (primært) KMF og MAF bliver tilgængeligt via 3 rapporter og LIS-data. Tidligere har I modtaget disse data på lister fra UDK.</a:t>
                      </a:r>
                      <a:endParaRPr lang="da-DK" sz="1000" u="sng" dirty="0">
                        <a:latin typeface="Neue Haas Grotesk Text Pro" panose="020B0504020202020204" pitchFamily="34" charset="0"/>
                      </a:endParaRPr>
                    </a:p>
                  </a:txBody>
                  <a:tcPr/>
                </a:tc>
                <a:tc>
                  <a:txBody>
                    <a:bodyPr/>
                    <a:lstStyle/>
                    <a:p>
                      <a:r>
                        <a:rPr lang="da-DK" sz="1000" u="none" dirty="0">
                          <a:latin typeface="Neue Haas Grotesk Text Pro" panose="020B0504020202020204" pitchFamily="34" charset="0"/>
                        </a:rPr>
                        <a:t>Boligstøtte</a:t>
                      </a:r>
                    </a:p>
                  </a:txBody>
                  <a:tcPr/>
                </a:tc>
                <a:extLst>
                  <a:ext uri="{0D108BD9-81ED-4DB2-BD59-A6C34878D82A}">
                    <a16:rowId xmlns:a16="http://schemas.microsoft.com/office/drawing/2014/main" val="2421279615"/>
                  </a:ext>
                </a:extLst>
              </a:tr>
              <a:tr h="303706">
                <a:tc>
                  <a:txBody>
                    <a:bodyPr/>
                    <a:lstStyle/>
                    <a:p>
                      <a:r>
                        <a:rPr lang="da-DK" sz="1000" dirty="0">
                          <a:latin typeface="Neue Haas Grotesk Text Pro" panose="020B0504020202020204" pitchFamily="34" charset="0"/>
                        </a:rPr>
                        <a:t>Modtagelse af MAF-udbetaling til selvvalgt NemKonto (SE-nr.)</a:t>
                      </a:r>
                    </a:p>
                  </a:txBody>
                  <a:tcPr/>
                </a:tc>
                <a:tc>
                  <a:txBody>
                    <a:bodyPr/>
                    <a:lstStyle/>
                    <a:p>
                      <a:r>
                        <a:rPr lang="da-DK" sz="1000" dirty="0">
                          <a:latin typeface="Neue Haas Grotesk Text Pro" panose="020B0504020202020204" pitchFamily="34" charset="0"/>
                        </a:rPr>
                        <a:t>Det bliver muligt at vælge hvilken bankkonto overførsel af MAF skal ske til. Således kan alle MAF-betalinger samles på én konto for at lette arbejdet med afstemning.</a:t>
                      </a:r>
                    </a:p>
                  </a:txBody>
                  <a:tcPr/>
                </a:tc>
                <a:tc>
                  <a:txBody>
                    <a:bodyPr/>
                    <a:lstStyle/>
                    <a:p>
                      <a:r>
                        <a:rPr lang="da-DK" sz="1000" dirty="0">
                          <a:latin typeface="Neue Haas Grotesk Text Pro" panose="020B0504020202020204" pitchFamily="34" charset="0"/>
                        </a:rPr>
                        <a:t>MAF</a:t>
                      </a:r>
                    </a:p>
                  </a:txBody>
                  <a:tcPr/>
                </a:tc>
                <a:extLst>
                  <a:ext uri="{0D108BD9-81ED-4DB2-BD59-A6C34878D82A}">
                    <a16:rowId xmlns:a16="http://schemas.microsoft.com/office/drawing/2014/main" val="1840350735"/>
                  </a:ext>
                </a:extLst>
              </a:tr>
              <a:tr h="303706">
                <a:tc>
                  <a:txBody>
                    <a:bodyPr/>
                    <a:lstStyle/>
                    <a:p>
                      <a:r>
                        <a:rPr lang="da-DK" sz="1000" dirty="0">
                          <a:latin typeface="Neue Haas Grotesk Text Pro" panose="020B0504020202020204" pitchFamily="34" charset="0"/>
                        </a:rPr>
                        <a:t>Vedligeholdelse af snitflader</a:t>
                      </a:r>
                    </a:p>
                  </a:txBody>
                  <a:tcPr/>
                </a:tc>
                <a:tc>
                  <a:txBody>
                    <a:bodyPr/>
                    <a:lstStyle/>
                    <a:p>
                      <a:r>
                        <a:rPr lang="da-DK" sz="1000" dirty="0">
                          <a:latin typeface="Neue Haas Grotesk Text Pro" panose="020B0504020202020204" pitchFamily="34" charset="0"/>
                        </a:rPr>
                        <a:t>Teknisk vedligehold.</a:t>
                      </a:r>
                    </a:p>
                  </a:txBody>
                  <a:tcPr/>
                </a:tc>
                <a:tc>
                  <a:txBody>
                    <a:bodyPr/>
                    <a:lstStyle/>
                    <a:p>
                      <a:r>
                        <a:rPr lang="da-DK" sz="1000" dirty="0">
                          <a:latin typeface="Neue Haas Grotesk Text Pro" panose="020B0504020202020204" pitchFamily="34" charset="0"/>
                        </a:rPr>
                        <a:t>SF</a:t>
                      </a:r>
                    </a:p>
                  </a:txBody>
                  <a:tcPr/>
                </a:tc>
                <a:extLst>
                  <a:ext uri="{0D108BD9-81ED-4DB2-BD59-A6C34878D82A}">
                    <a16:rowId xmlns:a16="http://schemas.microsoft.com/office/drawing/2014/main" val="630068889"/>
                  </a:ext>
                </a:extLst>
              </a:tr>
            </a:tbl>
          </a:graphicData>
        </a:graphic>
      </p:graphicFrame>
      <p:sp>
        <p:nvSpPr>
          <p:cNvPr id="5" name="Tekstfelt 4">
            <a:extLst>
              <a:ext uri="{FF2B5EF4-FFF2-40B4-BE49-F238E27FC236}">
                <a16:creationId xmlns:a16="http://schemas.microsoft.com/office/drawing/2014/main" id="{893E5008-1324-CCCF-C219-9AB97F94A30C}"/>
              </a:ext>
            </a:extLst>
          </p:cNvPr>
          <p:cNvSpPr txBox="1"/>
          <p:nvPr/>
        </p:nvSpPr>
        <p:spPr>
          <a:xfrm>
            <a:off x="4758612" y="296026"/>
            <a:ext cx="4211216" cy="461665"/>
          </a:xfrm>
          <a:prstGeom prst="rect">
            <a:avLst/>
          </a:prstGeom>
          <a:noFill/>
        </p:spPr>
        <p:txBody>
          <a:bodyPr wrap="square" rtlCol="0">
            <a:spAutoFit/>
          </a:bodyPr>
          <a:lstStyle/>
          <a:p>
            <a:r>
              <a:rPr lang="da-DK" sz="1200" dirty="0">
                <a:latin typeface="Trebuchet MS" panose="020B0603020202020204" pitchFamily="34" charset="0"/>
              </a:rPr>
              <a:t>* Forkortelserne benyttes ved navngivning af KLIK-opgaver for at referere til den ændring, de vedrører.</a:t>
            </a:r>
          </a:p>
        </p:txBody>
      </p:sp>
    </p:spTree>
    <p:extLst>
      <p:ext uri="{BB962C8B-B14F-4D97-AF65-F5344CB8AC3E}">
        <p14:creationId xmlns:p14="http://schemas.microsoft.com/office/powerpoint/2010/main" val="17923567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KLIK-opgaver</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5.0.0</a:t>
            </a:r>
          </a:p>
        </p:txBody>
      </p:sp>
      <p:graphicFrame>
        <p:nvGraphicFramePr>
          <p:cNvPr id="5" name="Tabel 4">
            <a:extLst>
              <a:ext uri="{FF2B5EF4-FFF2-40B4-BE49-F238E27FC236}">
                <a16:creationId xmlns:a16="http://schemas.microsoft.com/office/drawing/2014/main" id="{5B2B2E57-2470-C370-B65E-826A7184DD67}"/>
              </a:ext>
            </a:extLst>
          </p:cNvPr>
          <p:cNvGraphicFramePr>
            <a:graphicFrameLocks/>
          </p:cNvGraphicFramePr>
          <p:nvPr>
            <p:extLst>
              <p:ext uri="{D42A27DB-BD31-4B8C-83A1-F6EECF244321}">
                <p14:modId xmlns:p14="http://schemas.microsoft.com/office/powerpoint/2010/main" val="807680857"/>
              </p:ext>
            </p:extLst>
          </p:nvPr>
        </p:nvGraphicFramePr>
        <p:xfrm>
          <a:off x="292357" y="879611"/>
          <a:ext cx="8814319" cy="3492726"/>
        </p:xfrm>
        <a:graphic>
          <a:graphicData uri="http://schemas.openxmlformats.org/drawingml/2006/table">
            <a:tbl>
              <a:tblPr firstRow="1" bandRow="1">
                <a:tableStyleId>{5C22544A-7EE6-4342-B048-85BDC9FD1C3A}</a:tableStyleId>
              </a:tblPr>
              <a:tblGrid>
                <a:gridCol w="5569704">
                  <a:extLst>
                    <a:ext uri="{9D8B030D-6E8A-4147-A177-3AD203B41FA5}">
                      <a16:colId xmlns:a16="http://schemas.microsoft.com/office/drawing/2014/main" val="1916773651"/>
                    </a:ext>
                  </a:extLst>
                </a:gridCol>
                <a:gridCol w="950259">
                  <a:extLst>
                    <a:ext uri="{9D8B030D-6E8A-4147-A177-3AD203B41FA5}">
                      <a16:colId xmlns:a16="http://schemas.microsoft.com/office/drawing/2014/main" val="345691494"/>
                    </a:ext>
                  </a:extLst>
                </a:gridCol>
                <a:gridCol w="573589">
                  <a:extLst>
                    <a:ext uri="{9D8B030D-6E8A-4147-A177-3AD203B41FA5}">
                      <a16:colId xmlns:a16="http://schemas.microsoft.com/office/drawing/2014/main" val="3158770079"/>
                    </a:ext>
                  </a:extLst>
                </a:gridCol>
                <a:gridCol w="573589">
                  <a:extLst>
                    <a:ext uri="{9D8B030D-6E8A-4147-A177-3AD203B41FA5}">
                      <a16:colId xmlns:a16="http://schemas.microsoft.com/office/drawing/2014/main" val="706429900"/>
                    </a:ext>
                  </a:extLst>
                </a:gridCol>
                <a:gridCol w="573589">
                  <a:extLst>
                    <a:ext uri="{9D8B030D-6E8A-4147-A177-3AD203B41FA5}">
                      <a16:colId xmlns:a16="http://schemas.microsoft.com/office/drawing/2014/main" val="1420459194"/>
                    </a:ext>
                  </a:extLst>
                </a:gridCol>
                <a:gridCol w="573589">
                  <a:extLst>
                    <a:ext uri="{9D8B030D-6E8A-4147-A177-3AD203B41FA5}">
                      <a16:colId xmlns:a16="http://schemas.microsoft.com/office/drawing/2014/main" val="3475900353"/>
                    </a:ext>
                  </a:extLst>
                </a:gridCol>
              </a:tblGrid>
              <a:tr h="291126">
                <a:tc>
                  <a:txBody>
                    <a:bodyPr/>
                    <a:lstStyle/>
                    <a:p>
                      <a:r>
                        <a:rPr lang="da-DK" sz="1000" dirty="0">
                          <a:latin typeface="Neue Haas Grotesk Text Pro" panose="020B0504020202020204" pitchFamily="34" charset="0"/>
                        </a:rPr>
                        <a:t>KLIK-opgave</a:t>
                      </a:r>
                    </a:p>
                  </a:txBody>
                  <a:tcPr anchor="ctr"/>
                </a:tc>
                <a:tc>
                  <a:txBody>
                    <a:bodyPr/>
                    <a:lstStyle/>
                    <a:p>
                      <a:r>
                        <a:rPr lang="da-DK" sz="1000" dirty="0">
                          <a:latin typeface="Neue Haas Grotesk Text Pro" panose="020B0504020202020204" pitchFamily="34" charset="0"/>
                        </a:rPr>
                        <a:t>Prioritet</a:t>
                      </a:r>
                    </a:p>
                  </a:txBody>
                  <a:tcPr anchor="ctr"/>
                </a:tc>
                <a:tc>
                  <a:txBody>
                    <a:bodyPr/>
                    <a:lstStyle/>
                    <a:p>
                      <a:r>
                        <a:rPr lang="da-DK" sz="1000" dirty="0">
                          <a:latin typeface="Neue Haas Grotesk Text Pro" panose="020B0504020202020204" pitchFamily="34" charset="0"/>
                        </a:rPr>
                        <a:t>Jan.</a:t>
                      </a:r>
                    </a:p>
                  </a:txBody>
                  <a:tcPr anchor="ctr"/>
                </a:tc>
                <a:tc>
                  <a:txBody>
                    <a:bodyPr/>
                    <a:lstStyle/>
                    <a:p>
                      <a:r>
                        <a:rPr lang="da-DK" sz="1000" dirty="0">
                          <a:latin typeface="Neue Haas Grotesk Text Pro" panose="020B0504020202020204" pitchFamily="34" charset="0"/>
                        </a:rPr>
                        <a:t>Feb.</a:t>
                      </a:r>
                    </a:p>
                  </a:txBody>
                  <a:tcPr anchor="ctr"/>
                </a:tc>
                <a:tc>
                  <a:txBody>
                    <a:bodyPr/>
                    <a:lstStyle/>
                    <a:p>
                      <a:r>
                        <a:rPr lang="da-DK" sz="1000" dirty="0">
                          <a:latin typeface="Neue Haas Grotesk Text Pro" panose="020B0504020202020204" pitchFamily="34" charset="0"/>
                        </a:rPr>
                        <a:t>Marts</a:t>
                      </a:r>
                    </a:p>
                  </a:txBody>
                  <a:tcPr anchor="ctr"/>
                </a:tc>
                <a:tc>
                  <a:txBody>
                    <a:bodyPr/>
                    <a:lstStyle/>
                    <a:p>
                      <a:r>
                        <a:rPr lang="da-DK" sz="1000" dirty="0">
                          <a:latin typeface="Neue Haas Grotesk Text Pro" panose="020B0504020202020204" pitchFamily="34" charset="0"/>
                        </a:rPr>
                        <a:t>April</a:t>
                      </a:r>
                    </a:p>
                  </a:txBody>
                  <a:tcPr anchor="ctr"/>
                </a:tc>
                <a:extLst>
                  <a:ext uri="{0D108BD9-81ED-4DB2-BD59-A6C34878D82A}">
                    <a16:rowId xmlns:a16="http://schemas.microsoft.com/office/drawing/2014/main" val="1444558813"/>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a:t>
                      </a:r>
                      <a:r>
                        <a:rPr lang="da-DK" sz="1000" u="none" dirty="0" err="1">
                          <a:solidFill>
                            <a:schemeClr val="tx1"/>
                          </a:solidFill>
                          <a:effectLst/>
                          <a:latin typeface="Neue Haas Grotesk Text Pro" panose="020B0504020202020204" pitchFamily="34" charset="0"/>
                          <a:ea typeface="Calibri" panose="020F0502020204030204" pitchFamily="34" charset="0"/>
                        </a:rPr>
                        <a:t>eFaktura</a:t>
                      </a:r>
                      <a:r>
                        <a:rPr lang="da-DK" sz="1000" u="none" dirty="0">
                          <a:solidFill>
                            <a:schemeClr val="tx1"/>
                          </a:solidFill>
                          <a:effectLst/>
                          <a:latin typeface="Neue Haas Grotesk Text Pro" panose="020B0504020202020204" pitchFamily="34" charset="0"/>
                          <a:ea typeface="Calibri" panose="020F0502020204030204" pitchFamily="34" charset="0"/>
                        </a:rPr>
                        <a:t> 1) Godkend serviceaftale</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3479205391"/>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u="none" dirty="0">
                          <a:solidFill>
                            <a:schemeClr val="tx1"/>
                          </a:solidFill>
                          <a:effectLst/>
                          <a:latin typeface="Neue Haas Grotesk Text Pro" panose="020B0504020202020204" pitchFamily="34" charset="0"/>
                          <a:ea typeface="Calibri" panose="020F0502020204030204" pitchFamily="34" charset="0"/>
                        </a:rPr>
                        <a:t>(Boligstøtte 1) Giv samtykke til oprettelse af SFTP-ruter for boligstøtte</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Kritisk vej</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2912888987"/>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u="none" dirty="0">
                          <a:solidFill>
                            <a:schemeClr val="tx1"/>
                          </a:solidFill>
                          <a:effectLst/>
                          <a:latin typeface="Neue Haas Grotesk Text Pro" panose="020B0504020202020204" pitchFamily="34" charset="0"/>
                          <a:ea typeface="Calibri" panose="020F0502020204030204" pitchFamily="34" charset="0"/>
                        </a:rPr>
                        <a:t>(SF 02) Godkend serviceaftaler</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Kritisk vej</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3270090048"/>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u="none" dirty="0">
                          <a:solidFill>
                            <a:schemeClr val="tx1"/>
                          </a:solidFill>
                          <a:effectLst/>
                          <a:latin typeface="Neue Haas Grotesk Text Pro" panose="020B0504020202020204" pitchFamily="34" charset="0"/>
                          <a:ea typeface="Calibri" panose="020F0502020204030204" pitchFamily="34" charset="0"/>
                        </a:rPr>
                        <a:t>(MAF 1) Tag stilling til bankkonto for mellemkommunal bogføring</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Valgfri</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160332761"/>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u="none" dirty="0">
                          <a:solidFill>
                            <a:schemeClr val="tx1"/>
                          </a:solidFill>
                          <a:effectLst/>
                          <a:latin typeface="Neue Haas Grotesk Text Pro" panose="020B0504020202020204" pitchFamily="34" charset="0"/>
                          <a:ea typeface="Calibri" panose="020F0502020204030204" pitchFamily="34" charset="0"/>
                        </a:rPr>
                        <a:t>(Boligstøtte 2) Tilpas jeres arbejdsgange relateret boligstøttedata i KP</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2862607199"/>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dirty="0">
                          <a:solidFill>
                            <a:srgbClr val="000000"/>
                          </a:solidFill>
                          <a:effectLst/>
                          <a:latin typeface="Neue Haas Grotesk Text Pro" panose="020B0504020202020204" pitchFamily="34" charset="0"/>
                          <a:ea typeface="Calibri" panose="020F0502020204030204" pitchFamily="34" charset="0"/>
                        </a:rPr>
                        <a:t>(</a:t>
                      </a:r>
                      <a:r>
                        <a:rPr lang="da-DK" sz="1000" dirty="0" err="1">
                          <a:solidFill>
                            <a:srgbClr val="000000"/>
                          </a:solidFill>
                          <a:effectLst/>
                          <a:latin typeface="Neue Haas Grotesk Text Pro" panose="020B0504020202020204" pitchFamily="34" charset="0"/>
                          <a:ea typeface="Calibri" panose="020F0502020204030204" pitchFamily="34" charset="0"/>
                        </a:rPr>
                        <a:t>eFaktura</a:t>
                      </a:r>
                      <a:r>
                        <a:rPr lang="da-DK" sz="1000" dirty="0">
                          <a:solidFill>
                            <a:srgbClr val="000000"/>
                          </a:solidFill>
                          <a:effectLst/>
                          <a:latin typeface="Neue Haas Grotesk Text Pro" panose="020B0504020202020204" pitchFamily="34" charset="0"/>
                          <a:ea typeface="Calibri" panose="020F0502020204030204" pitchFamily="34" charset="0"/>
                        </a:rPr>
                        <a:t> 2) Registrer organisationsenheder i delsortimentet Fakturabehandlingsansvarssted i FK Klassifikation</a:t>
                      </a:r>
                      <a:endParaRPr lang="da-DK" sz="1000" dirty="0">
                        <a:effectLst/>
                        <a:latin typeface="Neue Haas Grotesk Text Pro" panose="020B0504020202020204" pitchFamily="34" charset="0"/>
                        <a:ea typeface="Calibri" panose="020F0502020204030204" pitchFamily="34" charset="0"/>
                      </a:endParaRP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endParaRPr lang="da-DK" sz="1000" dirty="0">
                        <a:latin typeface="Neue Haas Grotesk Text Pro" panose="020B0504020202020204" pitchFamily="34" charset="0"/>
                      </a:endParaRPr>
                    </a:p>
                  </a:txBody>
                  <a:tcPr anchor="ctr"/>
                </a:tc>
                <a:extLst>
                  <a:ext uri="{0D108BD9-81ED-4DB2-BD59-A6C34878D82A}">
                    <a16:rowId xmlns:a16="http://schemas.microsoft.com/office/drawing/2014/main" val="1953497625"/>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a:t>
                      </a:r>
                      <a:r>
                        <a:rPr lang="da-DK" sz="1000" u="none" dirty="0" err="1">
                          <a:solidFill>
                            <a:schemeClr val="tx1"/>
                          </a:solidFill>
                          <a:effectLst/>
                          <a:latin typeface="Neue Haas Grotesk Text Pro" panose="020B0504020202020204" pitchFamily="34" charset="0"/>
                          <a:ea typeface="Calibri" panose="020F0502020204030204" pitchFamily="34" charset="0"/>
                        </a:rPr>
                        <a:t>eFaktura</a:t>
                      </a:r>
                      <a:r>
                        <a:rPr lang="da-DK" sz="1000" u="none" dirty="0">
                          <a:solidFill>
                            <a:schemeClr val="tx1"/>
                          </a:solidFill>
                          <a:effectLst/>
                          <a:latin typeface="Neue Haas Grotesk Text Pro" panose="020B0504020202020204" pitchFamily="34" charset="0"/>
                          <a:ea typeface="Calibri" panose="020F0502020204030204" pitchFamily="34" charset="0"/>
                        </a:rPr>
                        <a:t> 3) Angiv standard administrativ enhed for </a:t>
                      </a:r>
                      <a:r>
                        <a:rPr lang="da-DK" sz="1000" u="none" dirty="0" err="1">
                          <a:solidFill>
                            <a:schemeClr val="tx1"/>
                          </a:solidFill>
                          <a:effectLst/>
                          <a:latin typeface="Neue Haas Grotesk Text Pro" panose="020B0504020202020204" pitchFamily="34" charset="0"/>
                          <a:ea typeface="Calibri" panose="020F0502020204030204" pitchFamily="34" charset="0"/>
                        </a:rPr>
                        <a:t>eFaktura</a:t>
                      </a:r>
                      <a:r>
                        <a:rPr lang="da-DK" sz="1000" u="none" dirty="0">
                          <a:solidFill>
                            <a:schemeClr val="tx1"/>
                          </a:solidFill>
                          <a:effectLst/>
                          <a:latin typeface="Neue Haas Grotesk Text Pro" panose="020B0504020202020204" pitchFamily="34" charset="0"/>
                          <a:ea typeface="Calibri" panose="020F0502020204030204" pitchFamily="34" charset="0"/>
                        </a:rPr>
                        <a:t> i KP</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3211615349"/>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u="none" dirty="0">
                          <a:solidFill>
                            <a:schemeClr val="tx1"/>
                          </a:solidFill>
                          <a:effectLst/>
                          <a:latin typeface="Neue Haas Grotesk Text Pro" panose="020B0504020202020204" pitchFamily="34" charset="0"/>
                          <a:ea typeface="Calibri" panose="020F0502020204030204" pitchFamily="34" charset="0"/>
                        </a:rPr>
                        <a:t>(Sagstyper 2) Verificér kopier jeres ydelses- og træktyper og opret nye ved behov</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3565643304"/>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u="none" dirty="0">
                          <a:solidFill>
                            <a:schemeClr val="tx1"/>
                          </a:solidFill>
                          <a:effectLst/>
                          <a:latin typeface="Neue Haas Grotesk Text Pro" panose="020B0504020202020204" pitchFamily="34" charset="0"/>
                          <a:ea typeface="Calibri" panose="020F0502020204030204" pitchFamily="34" charset="0"/>
                        </a:rPr>
                        <a:t>(Breve 1) Tag stilling til ændringer i udbetalingsspecifikationen og foretag evt. tilpasning heraf</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Valgfri</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3882998099"/>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u="none" dirty="0">
                          <a:solidFill>
                            <a:schemeClr val="tx1"/>
                          </a:solidFill>
                          <a:effectLst/>
                          <a:latin typeface="Neue Haas Grotesk Text Pro" panose="020B0504020202020204" pitchFamily="34" charset="0"/>
                          <a:ea typeface="Calibri" panose="020F0502020204030204" pitchFamily="34" charset="0"/>
                        </a:rPr>
                        <a:t>(</a:t>
                      </a:r>
                      <a:r>
                        <a:rPr lang="da-DK" sz="1000" u="none" dirty="0" err="1">
                          <a:solidFill>
                            <a:schemeClr val="tx1"/>
                          </a:solidFill>
                          <a:effectLst/>
                          <a:latin typeface="Neue Haas Grotesk Text Pro" panose="020B0504020202020204" pitchFamily="34" charset="0"/>
                          <a:ea typeface="Calibri" panose="020F0502020204030204" pitchFamily="34" charset="0"/>
                        </a:rPr>
                        <a:t>eFaktura</a:t>
                      </a:r>
                      <a:r>
                        <a:rPr lang="da-DK" sz="1000" u="none" dirty="0">
                          <a:solidFill>
                            <a:schemeClr val="tx1"/>
                          </a:solidFill>
                          <a:effectLst/>
                          <a:latin typeface="Neue Haas Grotesk Text Pro" panose="020B0504020202020204" pitchFamily="34" charset="0"/>
                          <a:ea typeface="Calibri" panose="020F0502020204030204" pitchFamily="34" charset="0"/>
                        </a:rPr>
                        <a:t> 4) Match kommunens ydelsestyper til ydelsesnumre i KP</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Obligatorisk</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2153818252"/>
                  </a:ext>
                </a:extLst>
              </a:tr>
              <a:tr h="259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u="none" dirty="0">
                          <a:solidFill>
                            <a:schemeClr val="tx1"/>
                          </a:solidFill>
                          <a:effectLst/>
                          <a:latin typeface="Neue Haas Grotesk Text Pro" panose="020B0504020202020204" pitchFamily="34" charset="0"/>
                          <a:ea typeface="Calibri" panose="020F0502020204030204" pitchFamily="34" charset="0"/>
                        </a:rPr>
                        <a:t>(</a:t>
                      </a:r>
                      <a:r>
                        <a:rPr lang="da-DK" sz="1000" u="none" dirty="0" err="1">
                          <a:solidFill>
                            <a:schemeClr val="tx1"/>
                          </a:solidFill>
                          <a:effectLst/>
                          <a:latin typeface="Neue Haas Grotesk Text Pro" panose="020B0504020202020204" pitchFamily="34" charset="0"/>
                          <a:ea typeface="Calibri" panose="020F0502020204030204" pitchFamily="34" charset="0"/>
                        </a:rPr>
                        <a:t>eFaktura</a:t>
                      </a:r>
                      <a:r>
                        <a:rPr lang="da-DK" sz="1000" u="none" dirty="0">
                          <a:solidFill>
                            <a:schemeClr val="tx1"/>
                          </a:solidFill>
                          <a:effectLst/>
                          <a:latin typeface="Neue Haas Grotesk Text Pro" panose="020B0504020202020204" pitchFamily="34" charset="0"/>
                          <a:ea typeface="Calibri" panose="020F0502020204030204" pitchFamily="34" charset="0"/>
                        </a:rPr>
                        <a:t> 5) Tag stilling til og foretag evt. kontodetaljeringer for ny ydelsestype ifm. </a:t>
                      </a:r>
                      <a:r>
                        <a:rPr lang="da-DK" sz="1000" u="none" dirty="0" err="1">
                          <a:solidFill>
                            <a:schemeClr val="tx1"/>
                          </a:solidFill>
                          <a:effectLst/>
                          <a:latin typeface="Neue Haas Grotesk Text Pro" panose="020B0504020202020204" pitchFamily="34" charset="0"/>
                          <a:ea typeface="Calibri" panose="020F0502020204030204" pitchFamily="34" charset="0"/>
                        </a:rPr>
                        <a:t>eFaktura</a:t>
                      </a:r>
                      <a:endParaRPr lang="da-DK" sz="1000" u="none" dirty="0">
                        <a:solidFill>
                          <a:schemeClr val="tx1"/>
                        </a:solidFill>
                        <a:effectLst/>
                        <a:latin typeface="Neue Haas Grotesk Text Pro" panose="020B0504020202020204" pitchFamily="34" charset="0"/>
                        <a:ea typeface="Calibri" panose="020F0502020204030204" pitchFamily="34" charset="0"/>
                      </a:endParaRP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Valgfri</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2675661158"/>
                  </a:ext>
                </a:extLst>
              </a:tr>
              <a:tr h="259200">
                <a:tc>
                  <a:txBody>
                    <a:bodyPr/>
                    <a:lstStyle/>
                    <a:p>
                      <a:pPr algn="l"/>
                      <a:r>
                        <a:rPr lang="da-DK" sz="1000" u="none" dirty="0">
                          <a:solidFill>
                            <a:schemeClr val="tx1"/>
                          </a:solidFill>
                          <a:effectLst/>
                          <a:latin typeface="Neue Haas Grotesk Text Pro" panose="020B0504020202020204" pitchFamily="34" charset="0"/>
                          <a:ea typeface="Calibri" panose="020F0502020204030204" pitchFamily="34" charset="0"/>
                        </a:rPr>
                        <a:t>(</a:t>
                      </a:r>
                      <a:r>
                        <a:rPr lang="da-DK" sz="1000" u="none" dirty="0" err="1">
                          <a:solidFill>
                            <a:schemeClr val="tx1"/>
                          </a:solidFill>
                          <a:effectLst/>
                          <a:latin typeface="Neue Haas Grotesk Text Pro" panose="020B0504020202020204" pitchFamily="34" charset="0"/>
                          <a:ea typeface="Calibri" panose="020F0502020204030204" pitchFamily="34" charset="0"/>
                        </a:rPr>
                        <a:t>eFaktura</a:t>
                      </a:r>
                      <a:r>
                        <a:rPr lang="da-DK" sz="1000" u="none" dirty="0">
                          <a:solidFill>
                            <a:schemeClr val="tx1"/>
                          </a:solidFill>
                          <a:effectLst/>
                          <a:latin typeface="Neue Haas Grotesk Text Pro" panose="020B0504020202020204" pitchFamily="34" charset="0"/>
                          <a:ea typeface="Calibri" panose="020F0502020204030204" pitchFamily="34" charset="0"/>
                        </a:rPr>
                        <a:t> 6) Tag stilling til nye opfølgningsopgaver og tilpas eventuelt relateret opsætning i KP</a:t>
                      </a:r>
                    </a:p>
                  </a:txBody>
                  <a:tcPr marL="44450" marR="4445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dirty="0">
                          <a:latin typeface="Neue Haas Grotesk Text Pro" panose="020B0504020202020204" pitchFamily="34" charset="0"/>
                        </a:rPr>
                        <a:t>Valgfri</a:t>
                      </a: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endParaRPr lang="da-DK" sz="1000" dirty="0">
                        <a:latin typeface="Neue Haas Grotesk Text Pro" panose="020B0504020202020204" pitchFamily="34" charset="0"/>
                      </a:endParaRPr>
                    </a:p>
                  </a:txBody>
                  <a:tcPr anchor="ctr"/>
                </a:tc>
                <a:tc>
                  <a:txBody>
                    <a:bodyPr/>
                    <a:lstStyle/>
                    <a:p>
                      <a:pPr algn="l"/>
                      <a:r>
                        <a:rPr lang="da-DK" sz="1000" dirty="0">
                          <a:latin typeface="Neue Haas Grotesk Text Pro" panose="020B0504020202020204" pitchFamily="34" charset="0"/>
                        </a:rPr>
                        <a:t>X</a:t>
                      </a:r>
                    </a:p>
                  </a:txBody>
                  <a:tcPr anchor="ctr"/>
                </a:tc>
                <a:tc>
                  <a:txBody>
                    <a:bodyPr/>
                    <a:lstStyle/>
                    <a:p>
                      <a:pPr algn="l"/>
                      <a:r>
                        <a:rPr lang="da-DK" sz="1000" dirty="0">
                          <a:latin typeface="Neue Haas Grotesk Text Pro" panose="020B0504020202020204" pitchFamily="34" charset="0"/>
                        </a:rPr>
                        <a:t>X</a:t>
                      </a:r>
                    </a:p>
                  </a:txBody>
                  <a:tcPr anchor="ctr"/>
                </a:tc>
                <a:extLst>
                  <a:ext uri="{0D108BD9-81ED-4DB2-BD59-A6C34878D82A}">
                    <a16:rowId xmlns:a16="http://schemas.microsoft.com/office/drawing/2014/main" val="169094543"/>
                  </a:ext>
                </a:extLst>
              </a:tr>
            </a:tbl>
          </a:graphicData>
        </a:graphic>
      </p:graphicFrame>
      <p:sp>
        <p:nvSpPr>
          <p:cNvPr id="6" name="Tekstfelt 5">
            <a:extLst>
              <a:ext uri="{FF2B5EF4-FFF2-40B4-BE49-F238E27FC236}">
                <a16:creationId xmlns:a16="http://schemas.microsoft.com/office/drawing/2014/main" id="{49F2B026-9BC3-EB1B-87C2-6D37B666F81A}"/>
              </a:ext>
            </a:extLst>
          </p:cNvPr>
          <p:cNvSpPr txBox="1"/>
          <p:nvPr/>
        </p:nvSpPr>
        <p:spPr>
          <a:xfrm>
            <a:off x="5700192" y="266811"/>
            <a:ext cx="3275856" cy="577081"/>
          </a:xfrm>
          <a:prstGeom prst="rect">
            <a:avLst/>
          </a:prstGeom>
          <a:noFill/>
          <a:ln>
            <a:noFill/>
          </a:ln>
        </p:spPr>
        <p:txBody>
          <a:bodyPr wrap="square">
            <a:spAutoFit/>
          </a:bodyPr>
          <a:lstStyle/>
          <a:p>
            <a:r>
              <a:rPr lang="da-DK" sz="1050" u="sng" dirty="0"/>
              <a:t>Forklaring af markeringer: </a:t>
            </a:r>
          </a:p>
          <a:p>
            <a:r>
              <a:rPr lang="da-DK" sz="1050" dirty="0"/>
              <a:t>(X) = I kan tage stilling til, hvordan/om opgaven skal løses</a:t>
            </a:r>
          </a:p>
          <a:p>
            <a:r>
              <a:rPr lang="da-DK" sz="1050" dirty="0"/>
              <a:t>X = I kan løse hele opgaven</a:t>
            </a:r>
          </a:p>
        </p:txBody>
      </p:sp>
      <p:pic>
        <p:nvPicPr>
          <p:cNvPr id="7" name="Grafik 6" descr="Fjer med massiv udfyldning">
            <a:extLst>
              <a:ext uri="{FF2B5EF4-FFF2-40B4-BE49-F238E27FC236}">
                <a16:creationId xmlns:a16="http://schemas.microsoft.com/office/drawing/2014/main" id="{8DEC9AF0-DCB4-E2AF-4022-E86C0A26F1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18" y="1211214"/>
            <a:ext cx="244699" cy="244699"/>
          </a:xfrm>
          <a:prstGeom prst="rect">
            <a:avLst/>
          </a:prstGeom>
        </p:spPr>
      </p:pic>
      <p:pic>
        <p:nvPicPr>
          <p:cNvPr id="8" name="Grafik 7" descr="Fjer med massiv udfyldning">
            <a:extLst>
              <a:ext uri="{FF2B5EF4-FFF2-40B4-BE49-F238E27FC236}">
                <a16:creationId xmlns:a16="http://schemas.microsoft.com/office/drawing/2014/main" id="{896C5D0A-2EB1-9AAC-76D9-DC140F16EB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67" y="1683345"/>
            <a:ext cx="244699" cy="244699"/>
          </a:xfrm>
          <a:prstGeom prst="rect">
            <a:avLst/>
          </a:prstGeom>
        </p:spPr>
      </p:pic>
      <p:pic>
        <p:nvPicPr>
          <p:cNvPr id="9" name="Grafik 8" descr="Fjer med massiv udfyldning">
            <a:extLst>
              <a:ext uri="{FF2B5EF4-FFF2-40B4-BE49-F238E27FC236}">
                <a16:creationId xmlns:a16="http://schemas.microsoft.com/office/drawing/2014/main" id="{51107AFB-326F-CE49-62B9-224CF636BF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68" y="1443651"/>
            <a:ext cx="244699" cy="244699"/>
          </a:xfrm>
          <a:prstGeom prst="rect">
            <a:avLst/>
          </a:prstGeom>
        </p:spPr>
      </p:pic>
      <p:pic>
        <p:nvPicPr>
          <p:cNvPr id="12" name="Grafik 11" descr="Håndvægt med massiv udfyldning">
            <a:extLst>
              <a:ext uri="{FF2B5EF4-FFF2-40B4-BE49-F238E27FC236}">
                <a16:creationId xmlns:a16="http://schemas.microsoft.com/office/drawing/2014/main" id="{4F082FB8-96CC-0891-6E50-E3C89D4EB0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2" y="2992270"/>
            <a:ext cx="298628" cy="298628"/>
          </a:xfrm>
          <a:prstGeom prst="rect">
            <a:avLst/>
          </a:prstGeom>
        </p:spPr>
      </p:pic>
      <p:pic>
        <p:nvPicPr>
          <p:cNvPr id="13" name="Grafik 12" descr="Håndvægt med massiv udfyldning">
            <a:extLst>
              <a:ext uri="{FF2B5EF4-FFF2-40B4-BE49-F238E27FC236}">
                <a16:creationId xmlns:a16="http://schemas.microsoft.com/office/drawing/2014/main" id="{C2E073A7-1E4C-F419-C557-22A22E9BED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8" y="3528184"/>
            <a:ext cx="298628" cy="298628"/>
          </a:xfrm>
          <a:prstGeom prst="rect">
            <a:avLst/>
          </a:prstGeom>
        </p:spPr>
      </p:pic>
      <p:pic>
        <p:nvPicPr>
          <p:cNvPr id="14" name="Grafik 13" descr="Hane med massiv udfyldning">
            <a:extLst>
              <a:ext uri="{FF2B5EF4-FFF2-40B4-BE49-F238E27FC236}">
                <a16:creationId xmlns:a16="http://schemas.microsoft.com/office/drawing/2014/main" id="{C5A38F7E-AC2E-04F8-DDB0-C77F60BD1C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4078608"/>
            <a:ext cx="276324" cy="276324"/>
          </a:xfrm>
          <a:prstGeom prst="rect">
            <a:avLst/>
          </a:prstGeom>
        </p:spPr>
      </p:pic>
      <p:pic>
        <p:nvPicPr>
          <p:cNvPr id="15" name="Grafik 14" descr="Overførsel med massiv udfyldning">
            <a:extLst>
              <a:ext uri="{FF2B5EF4-FFF2-40B4-BE49-F238E27FC236}">
                <a16:creationId xmlns:a16="http://schemas.microsoft.com/office/drawing/2014/main" id="{8D78D5E6-BE99-C664-1DA0-B82C9A3DE1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706" y="2177247"/>
            <a:ext cx="276324" cy="276324"/>
          </a:xfrm>
          <a:prstGeom prst="rect">
            <a:avLst/>
          </a:prstGeom>
        </p:spPr>
      </p:pic>
      <p:pic>
        <p:nvPicPr>
          <p:cNvPr id="16" name="Grafik 15" descr="Overførsel med massiv udfyldning">
            <a:extLst>
              <a:ext uri="{FF2B5EF4-FFF2-40B4-BE49-F238E27FC236}">
                <a16:creationId xmlns:a16="http://schemas.microsoft.com/office/drawing/2014/main" id="{E2F2A5E0-8949-7F7D-DD4E-843414D56E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6" y="3264122"/>
            <a:ext cx="276324" cy="276324"/>
          </a:xfrm>
          <a:prstGeom prst="rect">
            <a:avLst/>
          </a:prstGeom>
        </p:spPr>
      </p:pic>
      <p:pic>
        <p:nvPicPr>
          <p:cNvPr id="17" name="Grafik 16" descr="Overførsel med massiv udfyldning">
            <a:extLst>
              <a:ext uri="{FF2B5EF4-FFF2-40B4-BE49-F238E27FC236}">
                <a16:creationId xmlns:a16="http://schemas.microsoft.com/office/drawing/2014/main" id="{00A6E405-50B9-52E1-476C-591618B407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6" y="3807293"/>
            <a:ext cx="276324" cy="276324"/>
          </a:xfrm>
          <a:prstGeom prst="rect">
            <a:avLst/>
          </a:prstGeom>
        </p:spPr>
      </p:pic>
      <p:pic>
        <p:nvPicPr>
          <p:cNvPr id="19" name="Grafik 18" descr="Fjer med massiv udfyldning">
            <a:extLst>
              <a:ext uri="{FF2B5EF4-FFF2-40B4-BE49-F238E27FC236}">
                <a16:creationId xmlns:a16="http://schemas.microsoft.com/office/drawing/2014/main" id="{BE1AF06B-E31B-64B1-D7BC-89AC7D14EF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682" y="2495775"/>
            <a:ext cx="244699" cy="244699"/>
          </a:xfrm>
          <a:prstGeom prst="rect">
            <a:avLst/>
          </a:prstGeom>
        </p:spPr>
      </p:pic>
      <p:pic>
        <p:nvPicPr>
          <p:cNvPr id="20" name="Grafik 19" descr="Fjer med massiv udfyldning">
            <a:extLst>
              <a:ext uri="{FF2B5EF4-FFF2-40B4-BE49-F238E27FC236}">
                <a16:creationId xmlns:a16="http://schemas.microsoft.com/office/drawing/2014/main" id="{37016A37-29A9-456C-B1A8-5F7979F399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017" y="2766722"/>
            <a:ext cx="244699" cy="244699"/>
          </a:xfrm>
          <a:prstGeom prst="rect">
            <a:avLst/>
          </a:prstGeom>
        </p:spPr>
      </p:pic>
      <p:pic>
        <p:nvPicPr>
          <p:cNvPr id="21" name="Grafik 20" descr="Overførsel med massiv udfyldning">
            <a:extLst>
              <a:ext uri="{FF2B5EF4-FFF2-40B4-BE49-F238E27FC236}">
                <a16:creationId xmlns:a16="http://schemas.microsoft.com/office/drawing/2014/main" id="{ABB5E3F0-7047-E832-2559-3AA610DCAF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117" y="1937553"/>
            <a:ext cx="276324" cy="276324"/>
          </a:xfrm>
          <a:prstGeom prst="rect">
            <a:avLst/>
          </a:prstGeom>
        </p:spPr>
      </p:pic>
    </p:spTree>
    <p:extLst>
      <p:ext uri="{BB962C8B-B14F-4D97-AF65-F5344CB8AC3E}">
        <p14:creationId xmlns:p14="http://schemas.microsoft.com/office/powerpoint/2010/main" val="28247672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825CC-B285-41DA-A340-997F6FB030F2}"/>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CE7D92DF-7D8D-4612-BB18-7BC55AA7885F}"/>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5213446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bygning, Ruiner, slot, vindue&#10;&#10;Automatisk genereret beskrivelse">
            <a:extLst>
              <a:ext uri="{FF2B5EF4-FFF2-40B4-BE49-F238E27FC236}">
                <a16:creationId xmlns:a16="http://schemas.microsoft.com/office/drawing/2014/main" id="{3C5610A9-53F9-489B-56BF-C6E1514AD4DF}"/>
              </a:ext>
            </a:extLst>
          </p:cNvPr>
          <p:cNvPicPr>
            <a:picLocks noGrp="1" noChangeAspect="1"/>
          </p:cNvPicPr>
          <p:nvPr>
            <p:ph type="pic" sz="quarter" idx="12"/>
          </p:nvPr>
        </p:nvPicPr>
        <p:blipFill>
          <a:blip r:embed="rId3"/>
          <a:srcRect t="28906" b="28906"/>
          <a:stretch>
            <a:fillRect/>
          </a:stretch>
        </p:blipFill>
        <p:spPr/>
      </p:pic>
      <p:sp>
        <p:nvSpPr>
          <p:cNvPr id="3" name="Titel 2">
            <a:extLst>
              <a:ext uri="{FF2B5EF4-FFF2-40B4-BE49-F238E27FC236}">
                <a16:creationId xmlns:a16="http://schemas.microsoft.com/office/drawing/2014/main" id="{09C02475-7C06-6E6B-1AA6-2DE97D89C791}"/>
              </a:ext>
            </a:extLst>
          </p:cNvPr>
          <p:cNvSpPr>
            <a:spLocks noGrp="1"/>
          </p:cNvSpPr>
          <p:nvPr>
            <p:ph type="title"/>
          </p:nvPr>
        </p:nvSpPr>
        <p:spPr/>
        <p:txBody>
          <a:bodyPr/>
          <a:lstStyle/>
          <a:p>
            <a:r>
              <a:rPr lang="da-DK" dirty="0"/>
              <a:t>Bruger I slides om driftsstatus?</a:t>
            </a:r>
          </a:p>
        </p:txBody>
      </p:sp>
      <p:sp>
        <p:nvSpPr>
          <p:cNvPr id="4" name="Pladsholder til tekst 3">
            <a:extLst>
              <a:ext uri="{FF2B5EF4-FFF2-40B4-BE49-F238E27FC236}">
                <a16:creationId xmlns:a16="http://schemas.microsoft.com/office/drawing/2014/main" id="{145D5802-B44C-2359-040F-189BDBE89A49}"/>
              </a:ext>
            </a:extLst>
          </p:cNvPr>
          <p:cNvSpPr>
            <a:spLocks noGrp="1"/>
          </p:cNvSpPr>
          <p:nvPr>
            <p:ph type="body" sz="quarter" idx="10"/>
          </p:nvPr>
        </p:nvSpPr>
        <p:spPr/>
        <p:txBody>
          <a:bodyPr/>
          <a:lstStyle/>
          <a:p>
            <a:r>
              <a:rPr lang="da-DK" dirty="0"/>
              <a:t>Vi er tidligere blevet bedt om ikke at bruge for meget taletid på slides om driftsstatus.</a:t>
            </a:r>
          </a:p>
          <a:p>
            <a:r>
              <a:rPr lang="da-DK" dirty="0"/>
              <a:t>Da vi bruger lidt tid på disse slides hver gang, vi afholder møde, vil vi hermed gerne have jeres input ift. om I faktisk bruger dem. </a:t>
            </a:r>
          </a:p>
          <a:p>
            <a:r>
              <a:rPr lang="da-DK" dirty="0"/>
              <a:t>Alternativt vil vi undlade at bringe dem, medmindre der viser sig store udsving i den ”gale retning”.</a:t>
            </a:r>
          </a:p>
        </p:txBody>
      </p:sp>
      <p:sp>
        <p:nvSpPr>
          <p:cNvPr id="5" name="Pladsholder til tekst 4">
            <a:extLst>
              <a:ext uri="{FF2B5EF4-FFF2-40B4-BE49-F238E27FC236}">
                <a16:creationId xmlns:a16="http://schemas.microsoft.com/office/drawing/2014/main" id="{846C53D1-A9C5-B44A-E046-349F15D969F1}"/>
              </a:ext>
            </a:extLst>
          </p:cNvPr>
          <p:cNvSpPr>
            <a:spLocks noGrp="1"/>
          </p:cNvSpPr>
          <p:nvPr>
            <p:ph type="body" sz="quarter" idx="11"/>
          </p:nvPr>
        </p:nvSpPr>
        <p:spPr/>
        <p:txBody>
          <a:bodyPr/>
          <a:lstStyle/>
          <a:p>
            <a:r>
              <a:rPr lang="da-DK" dirty="0"/>
              <a:t>Status på driften</a:t>
            </a:r>
          </a:p>
        </p:txBody>
      </p:sp>
      <p:sp>
        <p:nvSpPr>
          <p:cNvPr id="6" name="Pladsholder til tekst 5">
            <a:extLst>
              <a:ext uri="{FF2B5EF4-FFF2-40B4-BE49-F238E27FC236}">
                <a16:creationId xmlns:a16="http://schemas.microsoft.com/office/drawing/2014/main" id="{52CAE612-EB6F-3672-BDB8-2E3A4894E360}"/>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42640025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Ikke analyserede fejlmeldinger</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9" name="Picture 3">
            <a:extLst>
              <a:ext uri="{FF2B5EF4-FFF2-40B4-BE49-F238E27FC236}">
                <a16:creationId xmlns:a16="http://schemas.microsoft.com/office/drawing/2014/main" id="{9553F646-4201-DF63-EA42-464BD0CBE680}"/>
              </a:ext>
            </a:extLst>
          </p:cNvPr>
          <p:cNvPicPr>
            <a:picLocks noChangeAspect="1"/>
          </p:cNvPicPr>
          <p:nvPr/>
        </p:nvPicPr>
        <p:blipFill>
          <a:blip r:embed="rId2"/>
          <a:stretch>
            <a:fillRect/>
          </a:stretch>
        </p:blipFill>
        <p:spPr>
          <a:xfrm>
            <a:off x="-1" y="1136080"/>
            <a:ext cx="9144001" cy="3097253"/>
          </a:xfrm>
          <a:prstGeom prst="rect">
            <a:avLst/>
          </a:prstGeom>
        </p:spPr>
      </p:pic>
      <p:sp>
        <p:nvSpPr>
          <p:cNvPr id="10" name="Speech Bubble: Rectangle 5">
            <a:extLst>
              <a:ext uri="{FF2B5EF4-FFF2-40B4-BE49-F238E27FC236}">
                <a16:creationId xmlns:a16="http://schemas.microsoft.com/office/drawing/2014/main" id="{6D56D6C2-DFC9-1474-C6A3-D38AC11DD64C}"/>
              </a:ext>
            </a:extLst>
          </p:cNvPr>
          <p:cNvSpPr/>
          <p:nvPr/>
        </p:nvSpPr>
        <p:spPr>
          <a:xfrm>
            <a:off x="7542963" y="1136080"/>
            <a:ext cx="1584595" cy="405382"/>
          </a:xfrm>
          <a:prstGeom prst="wedgeRectCallout">
            <a:avLst>
              <a:gd name="adj1" fmla="val 43250"/>
              <a:gd name="adj2" fmla="val 421554"/>
            </a:avLst>
          </a:prstGeom>
        </p:spPr>
        <p:style>
          <a:lnRef idx="1">
            <a:schemeClr val="dk1"/>
          </a:lnRef>
          <a:fillRef idx="3">
            <a:schemeClr val="dk1"/>
          </a:fillRef>
          <a:effectRef idx="2">
            <a:schemeClr val="dk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67" dirty="0"/>
              <a:t>9 </a:t>
            </a:r>
            <a:r>
              <a:rPr lang="en-US" sz="1067" dirty="0" err="1"/>
              <a:t>åbne</a:t>
            </a:r>
            <a:r>
              <a:rPr lang="en-US" sz="1067" dirty="0"/>
              <a:t> </a:t>
            </a:r>
            <a:r>
              <a:rPr lang="en-US" sz="1067" dirty="0" err="1"/>
              <a:t>henvendelser</a:t>
            </a:r>
            <a:r>
              <a:rPr lang="en-US" sz="1067" dirty="0"/>
              <a:t> </a:t>
            </a:r>
          </a:p>
        </p:txBody>
      </p:sp>
      <p:sp>
        <p:nvSpPr>
          <p:cNvPr id="11" name="Speech Bubble: Rectangle 6">
            <a:extLst>
              <a:ext uri="{FF2B5EF4-FFF2-40B4-BE49-F238E27FC236}">
                <a16:creationId xmlns:a16="http://schemas.microsoft.com/office/drawing/2014/main" id="{4B7FA0FD-D0CB-683E-B7D1-45EF7361FEB5}"/>
              </a:ext>
            </a:extLst>
          </p:cNvPr>
          <p:cNvSpPr/>
          <p:nvPr/>
        </p:nvSpPr>
        <p:spPr>
          <a:xfrm>
            <a:off x="6580421" y="1756065"/>
            <a:ext cx="1584595" cy="405382"/>
          </a:xfrm>
          <a:prstGeom prst="wedgeRectCallout">
            <a:avLst>
              <a:gd name="adj1" fmla="val 22882"/>
              <a:gd name="adj2" fmla="val 274851"/>
            </a:avLst>
          </a:prstGeom>
        </p:spPr>
        <p:style>
          <a:lnRef idx="1">
            <a:schemeClr val="dk1"/>
          </a:lnRef>
          <a:fillRef idx="3">
            <a:schemeClr val="dk1"/>
          </a:fillRef>
          <a:effectRef idx="2">
            <a:schemeClr val="dk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67" dirty="0"/>
              <a:t>Release 4.0.0</a:t>
            </a:r>
          </a:p>
        </p:txBody>
      </p:sp>
      <p:sp>
        <p:nvSpPr>
          <p:cNvPr id="12" name="Speech Bubble: Rectangle 7">
            <a:extLst>
              <a:ext uri="{FF2B5EF4-FFF2-40B4-BE49-F238E27FC236}">
                <a16:creationId xmlns:a16="http://schemas.microsoft.com/office/drawing/2014/main" id="{D4EAC60D-B9F1-BD6E-D132-3D64F7FFCE8B}"/>
              </a:ext>
            </a:extLst>
          </p:cNvPr>
          <p:cNvSpPr/>
          <p:nvPr/>
        </p:nvSpPr>
        <p:spPr>
          <a:xfrm>
            <a:off x="2309580" y="1756065"/>
            <a:ext cx="1584595" cy="405382"/>
          </a:xfrm>
          <a:prstGeom prst="wedgeRectCallout">
            <a:avLst>
              <a:gd name="adj1" fmla="val 22882"/>
              <a:gd name="adj2" fmla="val 274851"/>
            </a:avLst>
          </a:prstGeom>
        </p:spPr>
        <p:style>
          <a:lnRef idx="1">
            <a:schemeClr val="dk1"/>
          </a:lnRef>
          <a:fillRef idx="3">
            <a:schemeClr val="dk1"/>
          </a:fillRef>
          <a:effectRef idx="2">
            <a:schemeClr val="dk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67" dirty="0"/>
              <a:t>Release 3.0.0</a:t>
            </a:r>
          </a:p>
        </p:txBody>
      </p:sp>
    </p:spTree>
    <p:extLst>
      <p:ext uri="{BB962C8B-B14F-4D97-AF65-F5344CB8AC3E}">
        <p14:creationId xmlns:p14="http://schemas.microsoft.com/office/powerpoint/2010/main" val="2640011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820E5-60DF-1FAA-45B7-CF8133F3961B}"/>
              </a:ext>
            </a:extLst>
          </p:cNvPr>
          <p:cNvSpPr>
            <a:spLocks noGrp="1"/>
          </p:cNvSpPr>
          <p:nvPr>
            <p:ph type="title"/>
          </p:nvPr>
        </p:nvSpPr>
        <p:spPr/>
        <p:txBody>
          <a:bodyPr/>
          <a:lstStyle/>
          <a:p>
            <a:r>
              <a:rPr lang="da-DK" dirty="0"/>
              <a:t>Pilotafprøvet funktionalitet er frigivet</a:t>
            </a:r>
          </a:p>
        </p:txBody>
      </p:sp>
      <p:sp>
        <p:nvSpPr>
          <p:cNvPr id="3" name="Pladsholder til tekst 2">
            <a:extLst>
              <a:ext uri="{FF2B5EF4-FFF2-40B4-BE49-F238E27FC236}">
                <a16:creationId xmlns:a16="http://schemas.microsoft.com/office/drawing/2014/main" id="{77B872FB-807F-9092-85B2-373B3C5D4C67}"/>
              </a:ext>
            </a:extLst>
          </p:cNvPr>
          <p:cNvSpPr>
            <a:spLocks noGrp="1"/>
          </p:cNvSpPr>
          <p:nvPr>
            <p:ph type="body" sz="quarter" idx="10"/>
          </p:nvPr>
        </p:nvSpPr>
        <p:spPr/>
        <p:txBody>
          <a:bodyPr/>
          <a:lstStyle/>
          <a:p>
            <a:r>
              <a:rPr lang="da-DK" dirty="0"/>
              <a:t>Som planlagt er den resterende funktionalitet for release 4 blevet frigivet d. 1. december.</a:t>
            </a:r>
          </a:p>
          <a:p>
            <a:pPr marL="171450" indent="-171450">
              <a:buFont typeface="Arial" panose="020B0604020202020204" pitchFamily="34" charset="0"/>
              <a:buChar char="•"/>
            </a:pPr>
            <a:r>
              <a:rPr lang="da-DK" dirty="0"/>
              <a:t>Uge 45 blev beregningsmodulet og prisaftaler frigivet</a:t>
            </a:r>
          </a:p>
          <a:p>
            <a:pPr marL="171450" indent="-171450">
              <a:buFont typeface="Arial" panose="020B0604020202020204" pitchFamily="34" charset="0"/>
              <a:buChar char="•"/>
            </a:pPr>
            <a:r>
              <a:rPr lang="da-DK" dirty="0"/>
              <a:t>27. november blev revurderingsopgaver og funktionalitet frigivet</a:t>
            </a:r>
          </a:p>
          <a:p>
            <a:pPr marL="171450" indent="-171450">
              <a:buFont typeface="Arial" panose="020B0604020202020204" pitchFamily="34" charset="0"/>
              <a:buChar char="•"/>
            </a:pPr>
            <a:r>
              <a:rPr lang="da-DK" dirty="0"/>
              <a:t>1. december blev ret og stop træk tilbage i tid samt automatisk sagsbehandling af personligt tillæg frigivet</a:t>
            </a:r>
          </a:p>
          <a:p>
            <a:pPr marL="171450" indent="-171450">
              <a:buFont typeface="Arial" panose="020B0604020202020204" pitchFamily="34" charset="0"/>
              <a:buChar char="•"/>
            </a:pPr>
            <a:endParaRPr lang="da-DK" dirty="0"/>
          </a:p>
          <a:p>
            <a:r>
              <a:rPr lang="da-DK" dirty="0"/>
              <a:t>Oplever I fejl eller uhensigtsmæssigheder skal I melde dem ind via Min Support som fejl eller ændringsforslag!</a:t>
            </a:r>
          </a:p>
        </p:txBody>
      </p:sp>
      <p:sp>
        <p:nvSpPr>
          <p:cNvPr id="4" name="Pladsholder til tekst 3">
            <a:extLst>
              <a:ext uri="{FF2B5EF4-FFF2-40B4-BE49-F238E27FC236}">
                <a16:creationId xmlns:a16="http://schemas.microsoft.com/office/drawing/2014/main" id="{99D4EE9D-C970-8C7E-A84D-EF3864BCCB8F}"/>
              </a:ext>
            </a:extLst>
          </p:cNvPr>
          <p:cNvSpPr>
            <a:spLocks noGrp="1"/>
          </p:cNvSpPr>
          <p:nvPr>
            <p:ph type="body" sz="quarter" idx="11"/>
          </p:nvPr>
        </p:nvSpPr>
        <p:spPr/>
        <p:txBody>
          <a:bodyPr/>
          <a:lstStyle/>
          <a:p>
            <a:r>
              <a:rPr lang="da-DK" dirty="0"/>
              <a:t>Release 4.0</a:t>
            </a:r>
          </a:p>
        </p:txBody>
      </p:sp>
      <p:pic>
        <p:nvPicPr>
          <p:cNvPr id="7" name="Pladsholder til billede 6" descr="Et billede, der indeholder udendørs, landskab, sky, plante&#10;&#10;Automatisk genereret beskrivelse">
            <a:extLst>
              <a:ext uri="{FF2B5EF4-FFF2-40B4-BE49-F238E27FC236}">
                <a16:creationId xmlns:a16="http://schemas.microsoft.com/office/drawing/2014/main" id="{44715388-5AC1-3562-788C-87B8438BEF78}"/>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265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5E281-5DB2-CE83-9046-E14F4760CFF1}"/>
              </a:ext>
            </a:extLst>
          </p:cNvPr>
          <p:cNvSpPr>
            <a:spLocks noGrp="1"/>
          </p:cNvSpPr>
          <p:nvPr>
            <p:ph type="title"/>
          </p:nvPr>
        </p:nvSpPr>
        <p:spPr/>
        <p:txBody>
          <a:bodyPr/>
          <a:lstStyle/>
          <a:p>
            <a:r>
              <a:rPr lang="da-DK" dirty="0"/>
              <a:t>Godkendte fejl</a:t>
            </a:r>
          </a:p>
        </p:txBody>
      </p:sp>
      <p:sp>
        <p:nvSpPr>
          <p:cNvPr id="3" name="Pladsholder til tekst 2">
            <a:extLst>
              <a:ext uri="{FF2B5EF4-FFF2-40B4-BE49-F238E27FC236}">
                <a16:creationId xmlns:a16="http://schemas.microsoft.com/office/drawing/2014/main" id="{9971C31E-0F48-E589-B2FB-12031BF30388}"/>
              </a:ext>
            </a:extLst>
          </p:cNvPr>
          <p:cNvSpPr>
            <a:spLocks noGrp="1"/>
          </p:cNvSpPr>
          <p:nvPr>
            <p:ph type="body" sz="quarter" idx="11"/>
          </p:nvPr>
        </p:nvSpPr>
        <p:spPr/>
        <p:txBody>
          <a:bodyPr/>
          <a:lstStyle/>
          <a:p>
            <a:r>
              <a:rPr lang="da-DK" dirty="0"/>
              <a:t>Status på driften</a:t>
            </a:r>
          </a:p>
        </p:txBody>
      </p:sp>
      <p:pic>
        <p:nvPicPr>
          <p:cNvPr id="5" name="Picture 2">
            <a:extLst>
              <a:ext uri="{FF2B5EF4-FFF2-40B4-BE49-F238E27FC236}">
                <a16:creationId xmlns:a16="http://schemas.microsoft.com/office/drawing/2014/main" id="{CCDD11B9-540D-B65A-D54F-70E95AAD6BB8}"/>
              </a:ext>
            </a:extLst>
          </p:cNvPr>
          <p:cNvPicPr>
            <a:picLocks noChangeAspect="1"/>
          </p:cNvPicPr>
          <p:nvPr/>
        </p:nvPicPr>
        <p:blipFill rotWithShape="1">
          <a:blip r:embed="rId2">
            <a:extLst>
              <a:ext uri="{28A0092B-C50C-407E-A947-70E740481C1C}">
                <a14:useLocalDpi xmlns:a14="http://schemas.microsoft.com/office/drawing/2010/main" val="0"/>
              </a:ext>
            </a:extLst>
          </a:blip>
          <a:srcRect b="1600"/>
          <a:stretch/>
        </p:blipFill>
        <p:spPr>
          <a:xfrm>
            <a:off x="15545" y="966778"/>
            <a:ext cx="9119581" cy="3225146"/>
          </a:xfrm>
          <a:prstGeom prst="rect">
            <a:avLst/>
          </a:prstGeom>
        </p:spPr>
      </p:pic>
      <p:sp>
        <p:nvSpPr>
          <p:cNvPr id="6" name="Speech Bubble: Rectangle 4">
            <a:extLst>
              <a:ext uri="{FF2B5EF4-FFF2-40B4-BE49-F238E27FC236}">
                <a16:creationId xmlns:a16="http://schemas.microsoft.com/office/drawing/2014/main" id="{6E85909B-898C-5B46-C2AB-45F674208533}"/>
              </a:ext>
            </a:extLst>
          </p:cNvPr>
          <p:cNvSpPr/>
          <p:nvPr/>
        </p:nvSpPr>
        <p:spPr>
          <a:xfrm>
            <a:off x="7529070" y="1670986"/>
            <a:ext cx="1599384" cy="494174"/>
          </a:xfrm>
          <a:prstGeom prst="wedgeRectCallout">
            <a:avLst>
              <a:gd name="adj1" fmla="val 44846"/>
              <a:gd name="adj2" fmla="val 212583"/>
            </a:avLst>
          </a:prstGeom>
        </p:spPr>
        <p:style>
          <a:lnRef idx="1">
            <a:schemeClr val="dk1"/>
          </a:lnRef>
          <a:fillRef idx="3">
            <a:schemeClr val="dk1"/>
          </a:fillRef>
          <a:effectRef idx="2">
            <a:schemeClr val="dk1"/>
          </a:effectRef>
          <a:fontRef idx="minor">
            <a:schemeClr val="lt1"/>
          </a:fontRef>
        </p:style>
        <p:txBody>
          <a:bodyPr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67" dirty="0"/>
              <a:t>9 </a:t>
            </a:r>
            <a:r>
              <a:rPr lang="en-US" sz="1067" dirty="0" err="1"/>
              <a:t>fejl</a:t>
            </a:r>
            <a:endParaRPr lang="en-US" sz="1067" dirty="0"/>
          </a:p>
        </p:txBody>
      </p:sp>
    </p:spTree>
    <p:extLst>
      <p:ext uri="{BB962C8B-B14F-4D97-AF65-F5344CB8AC3E}">
        <p14:creationId xmlns:p14="http://schemas.microsoft.com/office/powerpoint/2010/main" val="17076375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6" name="Billede 5">
            <a:extLst>
              <a:ext uri="{FF2B5EF4-FFF2-40B4-BE49-F238E27FC236}">
                <a16:creationId xmlns:a16="http://schemas.microsoft.com/office/drawing/2014/main" id="{829E9D20-48D3-064C-D274-11EB182E2D8C}"/>
              </a:ext>
            </a:extLst>
          </p:cNvPr>
          <p:cNvPicPr>
            <a:picLocks noChangeAspect="1"/>
          </p:cNvPicPr>
          <p:nvPr/>
        </p:nvPicPr>
        <p:blipFill>
          <a:blip r:embed="rId2"/>
          <a:stretch>
            <a:fillRect/>
          </a:stretch>
        </p:blipFill>
        <p:spPr>
          <a:xfrm>
            <a:off x="0" y="903875"/>
            <a:ext cx="9144000" cy="4239625"/>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36E2D-0F86-47ED-8651-47915E71FA57}"/>
              </a:ext>
            </a:extLst>
          </p:cNvPr>
          <p:cNvSpPr>
            <a:spLocks noGrp="1"/>
          </p:cNvSpPr>
          <p:nvPr>
            <p:ph type="title"/>
          </p:nvPr>
        </p:nvSpPr>
        <p:spPr/>
        <p:txBody>
          <a:bodyPr/>
          <a:lstStyle/>
          <a:p>
            <a:r>
              <a:rPr lang="da-DK" dirty="0"/>
              <a:t>Tak for i dag</a:t>
            </a:r>
          </a:p>
        </p:txBody>
      </p:sp>
      <p:sp>
        <p:nvSpPr>
          <p:cNvPr id="3" name="Pladsholder til tekst 2">
            <a:extLst>
              <a:ext uri="{FF2B5EF4-FFF2-40B4-BE49-F238E27FC236}">
                <a16:creationId xmlns:a16="http://schemas.microsoft.com/office/drawing/2014/main" id="{6F15A7E8-4143-4632-A2FC-DBAB4EED39F3}"/>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220610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8820E5-60DF-1FAA-45B7-CF8133F3961B}"/>
              </a:ext>
            </a:extLst>
          </p:cNvPr>
          <p:cNvSpPr>
            <a:spLocks noGrp="1"/>
          </p:cNvSpPr>
          <p:nvPr>
            <p:ph type="title"/>
          </p:nvPr>
        </p:nvSpPr>
        <p:spPr/>
        <p:txBody>
          <a:bodyPr/>
          <a:lstStyle/>
          <a:p>
            <a:r>
              <a:rPr lang="da-DK" dirty="0"/>
              <a:t>Erfaringer fra evaluering af pilotafprøvning</a:t>
            </a:r>
          </a:p>
        </p:txBody>
      </p:sp>
      <p:sp>
        <p:nvSpPr>
          <p:cNvPr id="3" name="Pladsholder til tekst 2">
            <a:extLst>
              <a:ext uri="{FF2B5EF4-FFF2-40B4-BE49-F238E27FC236}">
                <a16:creationId xmlns:a16="http://schemas.microsoft.com/office/drawing/2014/main" id="{77B872FB-807F-9092-85B2-373B3C5D4C67}"/>
              </a:ext>
            </a:extLst>
          </p:cNvPr>
          <p:cNvSpPr>
            <a:spLocks noGrp="1"/>
          </p:cNvSpPr>
          <p:nvPr>
            <p:ph type="body" sz="quarter" idx="10"/>
          </p:nvPr>
        </p:nvSpPr>
        <p:spPr/>
        <p:txBody>
          <a:bodyPr/>
          <a:lstStyle/>
          <a:p>
            <a:r>
              <a:rPr lang="da-DK" dirty="0"/>
              <a:t>August, som arbejder med kommunikation i ”Arbejdsmarked og beskæftigelse”, har lavet en skriftlig evaluering med pilotkommunerne om oplevelsen af at være med som pilot, samt den nye funktionalitet.</a:t>
            </a:r>
          </a:p>
          <a:p>
            <a:endParaRPr lang="da-DK" dirty="0"/>
          </a:p>
        </p:txBody>
      </p:sp>
      <p:sp>
        <p:nvSpPr>
          <p:cNvPr id="4" name="Pladsholder til tekst 3">
            <a:extLst>
              <a:ext uri="{FF2B5EF4-FFF2-40B4-BE49-F238E27FC236}">
                <a16:creationId xmlns:a16="http://schemas.microsoft.com/office/drawing/2014/main" id="{99D4EE9D-C970-8C7E-A84D-EF3864BCCB8F}"/>
              </a:ext>
            </a:extLst>
          </p:cNvPr>
          <p:cNvSpPr>
            <a:spLocks noGrp="1"/>
          </p:cNvSpPr>
          <p:nvPr>
            <p:ph type="body" sz="quarter" idx="11"/>
          </p:nvPr>
        </p:nvSpPr>
        <p:spPr/>
        <p:txBody>
          <a:bodyPr/>
          <a:lstStyle/>
          <a:p>
            <a:r>
              <a:rPr lang="da-DK" dirty="0"/>
              <a:t>Release 4.0</a:t>
            </a:r>
          </a:p>
        </p:txBody>
      </p:sp>
      <p:pic>
        <p:nvPicPr>
          <p:cNvPr id="9" name="Pladsholder til billede 8" descr="Et billede, der indeholder udendørs, sky, skib, båd&#10;&#10;Automatisk genereret beskrivelse">
            <a:extLst>
              <a:ext uri="{FF2B5EF4-FFF2-40B4-BE49-F238E27FC236}">
                <a16:creationId xmlns:a16="http://schemas.microsoft.com/office/drawing/2014/main" id="{BA1BB1C7-04F6-C9B9-AE55-5916813D1EDA}"/>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6941755"/>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a14="http://schemas.microsoft.com/office/drawing/2010/main" xmlns="" xmlns:p="http://schemas.openxmlformats.org/presentationml/2006/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50E607AEC89A64FB01FB1CE00625A5F" ma:contentTypeVersion="11" ma:contentTypeDescription="Opret et nyt dokument." ma:contentTypeScope="" ma:versionID="08eeacecd7cf9fa4b62276a3e3a7ecf7">
  <xsd:schema xmlns:xsd="http://www.w3.org/2001/XMLSchema" xmlns:xs="http://www.w3.org/2001/XMLSchema" xmlns:p="http://schemas.microsoft.com/office/2006/metadata/properties" xmlns:ns2="96c47bad-65db-4d5f-86bb-1c02544a7891" xmlns:ns3="http://schemas.microsoft.com/sharepoint/v4" xmlns:ns4="f82b57f8-2ccb-4ab0-a5d2-1bfd24bdaa36" targetNamespace="http://schemas.microsoft.com/office/2006/metadata/properties" ma:root="true" ma:fieldsID="4b1b9caf7c048ffd508799d88ac70002" ns2:_="" ns3:_="" ns4:_="">
    <xsd:import namespace="96c47bad-65db-4d5f-86bb-1c02544a7891"/>
    <xsd:import namespace="http://schemas.microsoft.com/sharepoint/v4"/>
    <xsd:import namespace="f82b57f8-2ccb-4ab0-a5d2-1bfd24bdaa36"/>
    <xsd:element name="properties">
      <xsd:complexType>
        <xsd:sequence>
          <xsd:element name="documentManagement">
            <xsd:complexType>
              <xsd:all>
                <xsd:element ref="ns2:Forsideemne" minOccurs="0"/>
                <xsd:element ref="ns2:_x002d_" minOccurs="0"/>
                <xsd:element ref="ns2:_x002d__x002d_" minOccurs="0"/>
                <xsd:element ref="ns2:Sortering" minOccurs="0"/>
                <xsd:element ref="ns2:Download" minOccurs="0"/>
                <xsd:element ref="ns3:IconOverlay" minOccurs="0"/>
                <xsd:element ref="ns2:yboy" minOccurs="0"/>
                <xsd:element ref="ns2:_x002d__x002d__x002d_"/>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47bad-65db-4d5f-86bb-1c02544a7891" elementFormDefault="qualified">
    <xsd:import namespace="http://schemas.microsoft.com/office/2006/documentManagement/types"/>
    <xsd:import namespace="http://schemas.microsoft.com/office/infopath/2007/PartnerControls"/>
    <xsd:element name="Forsideemne" ma:index="2" nillable="true" ma:displayName="Forsideemne" ma:format="Dropdown" ma:internalName="Forsideemne">
      <xsd:simpleType>
        <xsd:restriction base="dms:Choice">
          <xsd:enumeration value="Forvaltningshåndbog"/>
          <xsd:enumeration value="Høringsmateriale"/>
          <xsd:enumeration value="KL-breve"/>
          <xsd:enumeration value="KLIK-opgaver"/>
          <xsd:enumeration value="KLIK-opgaver og bilag (KP Basis)"/>
          <xsd:enumeration value="KLIK-opgaver og bilag (KP)"/>
          <xsd:enumeration value="Bilag (KP Basis)"/>
          <xsd:enumeration value="Præsentationer"/>
          <xsd:enumeration value="Præsentationer (KMD SPK)"/>
          <xsd:enumeration value="Generelle præsentationer (KP Basis)"/>
          <xsd:enumeration value="Implementeringshåndbog for KMD SPK"/>
          <xsd:enumeration value="Implementeringsmaterialer (KP Basis)"/>
          <xsd:enumeration value="Implementeringsmaterialer (KP)"/>
          <xsd:enumeration value="SPK integrationer"/>
          <xsd:enumeration value="Vejledninger mv. (KP)"/>
          <xsd:enumeration value="Webinar om brugen af KMD SPK"/>
          <xsd:enumeration value="Webinarer om KLIK-opgaver (KP Basis)"/>
          <xsd:enumeration value="Webinarer om KLIK-opgaver (KP)"/>
          <xsd:enumeration value="Webinarer om release 2.0 (KP)"/>
          <xsd:enumeration value="Møder (KP)"/>
          <xsd:enumeration value="Netværksmøder (KP Basis)"/>
          <xsd:enumeration value="Undervisning for systemadministratorer (KP Basis)"/>
          <xsd:enumeration value="Undervisning for superbrugere (KP Basis)"/>
          <xsd:enumeration value="Undervisning for medarbejdere m/ økonomiopgaver (KP Basis)"/>
          <xsd:enumeration value="Undervisning for supportberettigede brugere (KP Basis)"/>
          <xsd:enumeration value="Ændringsforslag og releases (KP)"/>
          <xsd:enumeration value="UDK Pension"/>
          <xsd:enumeration value="Teamvejledninger (KP)"/>
          <xsd:enumeration value="Træningsmiljø (KP)"/>
        </xsd:restriction>
      </xsd:simpleType>
    </xsd:element>
    <xsd:element name="_x002d_" ma:index="3" nillable="true" ma:displayName="-" ma:internalName="_x002d_">
      <xsd:simpleType>
        <xsd:restriction base="dms:Text">
          <xsd:maxLength value="255"/>
        </xsd:restriction>
      </xsd:simpleType>
    </xsd:element>
    <xsd:element name="_x002d__x002d_" ma:index="4" nillable="true" ma:displayName="--" ma:internalName="_x002d__x002d_">
      <xsd:simpleType>
        <xsd:restriction base="dms:Text">
          <xsd:maxLength value="255"/>
        </xsd:restriction>
      </xsd:simpleType>
    </xsd:element>
    <xsd:element name="Sortering" ma:index="5" nillable="true" ma:displayName="Sortering" ma:decimals="0" ma:internalName="Sortering">
      <xsd:simpleType>
        <xsd:restriction base="dms:Number"/>
      </xsd:simpleType>
    </xsd:element>
    <xsd:element name="Download" ma:index="6" nillable="true" ma:displayName="Download" ma:internalName="Download">
      <xsd:simpleType>
        <xsd:restriction base="dms:Text">
          <xsd:maxLength value="255"/>
        </xsd:restriction>
      </xsd:simpleType>
    </xsd:element>
    <xsd:element name="yboy" ma:index="14" nillable="true" ma:displayName="Person eller gruppe" ma:list="UserInfo" ma:internalName="yboy">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2d__x002d__x002d_" ma:index="15" ma:displayName="---" ma:internalName="_x002d__x002d__x002d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b57f8-2ccb-4ab0-a5d2-1bfd24bdaa36"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02d__x002d__x002d_ xmlns="96c47bad-65db-4d5f-86bb-1c02544a7891">Præsentationsmaterialer</_x002d__x002d__x002d_>
    <_x002d__x002d_ xmlns="96c47bad-65db-4d5f-86bb-1c02544a7891" xsi:nil="true"/>
    <IconOverlay xmlns="http://schemas.microsoft.com/sharepoint/v4" xsi:nil="true"/>
    <Sortering xmlns="96c47bad-65db-4d5f-86bb-1c02544a7891">780</Sortering>
    <Download xmlns="96c47bad-65db-4d5f-86bb-1c02544a7891" xsi:nil="true"/>
    <yboy xmlns="96c47bad-65db-4d5f-86bb-1c02544a7891">
      <UserInfo>
        <DisplayName/>
        <AccountId xsi:nil="true"/>
        <AccountType/>
      </UserInfo>
    </yboy>
    <_x002d_ xmlns="96c47bad-65db-4d5f-86bb-1c02544a7891">Præsentationsmaterialer</_x002d_>
    <Forsideemne xmlns="96c47bad-65db-4d5f-86bb-1c02544a7891">Møder (KP)</Forsideemne>
  </documentManagement>
</p:properties>
</file>

<file path=customXml/itemProps1.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2.xml><?xml version="1.0" encoding="utf-8"?>
<ds:datastoreItem xmlns:ds="http://schemas.openxmlformats.org/officeDocument/2006/customXml" ds:itemID="{07373780-54D9-4A09-9624-CA5425F03E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c47bad-65db-4d5f-86bb-1c02544a7891"/>
    <ds:schemaRef ds:uri="http://schemas.microsoft.com/sharepoint/v4"/>
    <ds:schemaRef ds:uri="f82b57f8-2ccb-4ab0-a5d2-1bfd24bdaa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D7040D-9265-4950-BB84-EA3CACF30F56}">
  <ds:schemaRefs>
    <ds:schemaRef ds:uri="http://purl.org/dc/terms/"/>
    <ds:schemaRef ds:uri="http://schemas.microsoft.com/office/2006/documentManagement/types"/>
    <ds:schemaRef ds:uri="http://www.w3.org/XML/1998/namespace"/>
    <ds:schemaRef ds:uri="http://purl.org/dc/dcmitype/"/>
    <ds:schemaRef ds:uri="http://purl.org/dc/elements/1.1/"/>
    <ds:schemaRef ds:uri="3e6cf5d8-9ce4-4652-a6e6-07ace85fe7bc"/>
    <ds:schemaRef ds:uri="http://schemas.microsoft.com/office/2006/metadata/properties"/>
    <ds:schemaRef ds:uri="1ad18e57-1846-4ffb-a171-01e80b4d2f32"/>
    <ds:schemaRef ds:uri="http://schemas.microsoft.com/office/infopath/2007/PartnerControls"/>
    <ds:schemaRef ds:uri="http://schemas.openxmlformats.org/package/2006/metadata/core-properties"/>
    <ds:schemaRef ds:uri="96c47bad-65db-4d5f-86bb-1c02544a7891"/>
    <ds:schemaRef ds:uri="http://schemas.microsoft.com/sharepoint/v4"/>
  </ds:schemaRefs>
</ds:datastoreItem>
</file>

<file path=docProps/app.xml><?xml version="1.0" encoding="utf-8"?>
<Properties xmlns="http://schemas.openxmlformats.org/officeDocument/2006/extended-properties" xmlns:vt="http://schemas.openxmlformats.org/officeDocument/2006/docPropsVTypes">
  <Template>Default Theme</Template>
  <TotalTime>4206</TotalTime>
  <Words>3932</Words>
  <Application>Microsoft Office PowerPoint</Application>
  <PresentationFormat>Skærmshow (16:9)</PresentationFormat>
  <Paragraphs>574</Paragraphs>
  <Slides>82</Slides>
  <Notes>9</Notes>
  <HiddenSlides>22</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82</vt:i4>
      </vt:variant>
    </vt:vector>
  </HeadingPairs>
  <TitlesOfParts>
    <vt:vector size="92" baseType="lpstr">
      <vt:lpstr>Arial</vt:lpstr>
      <vt:lpstr>Calibri</vt:lpstr>
      <vt:lpstr>CambriaMath</vt:lpstr>
      <vt:lpstr>Helvetica</vt:lpstr>
      <vt:lpstr>Neue Haas Grotesk Text Pro</vt:lpstr>
      <vt:lpstr>Normal systemskrift</vt:lpstr>
      <vt:lpstr>Source Sans Pro Light</vt:lpstr>
      <vt:lpstr>Trebuchet MS</vt:lpstr>
      <vt:lpstr>Wingdings</vt:lpstr>
      <vt:lpstr>Default Theme</vt:lpstr>
      <vt:lpstr>Statusmøde Uge 50</vt:lpstr>
      <vt:lpstr>Struktur for mødet</vt:lpstr>
      <vt:lpstr>KOMBITs KP-team</vt:lpstr>
      <vt:lpstr>Netcompanys KP-team</vt:lpstr>
      <vt:lpstr>Dagsorden</vt:lpstr>
      <vt:lpstr>Release 4.0 Pilotafprøvning</vt:lpstr>
      <vt:lpstr>Tidslinje</vt:lpstr>
      <vt:lpstr>Pilotafprøvet funktionalitet er frigivet</vt:lpstr>
      <vt:lpstr>Erfaringer fra evaluering af pilotafprøvning</vt:lpstr>
      <vt:lpstr>Jeg synes, det har været spændende, da vi skal til at gøre tingene på en anden måde, end vi er vant til. Og vi har jo også lidt mulighed for at få indflydelse på, om det kører ok, eller vi kan se, der er ting, som er uhensigtsmæssige.</vt:lpstr>
      <vt:lpstr>Det har været en rigtig god oplevelse. Der har været super god støtte fra KOMBITs side, og vi har aldrig været overladt til os selv. Vi har følt en oprigtig interesse fra KOMBITs side for at gøre arbejdsprocesserne bedre for sagsbehandlerne.</vt:lpstr>
      <vt:lpstr>Der har været et ok samarbejde, bl.a. i form af hyppige statusmøder, webinarer, check-ind-møder osv. Derudover synes jeg også, at der er hurtig respons på de sager/problemstillinger, som vi sender ind til supporten. </vt:lpstr>
      <vt:lpstr>Rigtig godt. KOMBITs folk udviser stor forståelse for kommunernes arbejdsbyrde og betryggende indsigt i de opgaver som sagsbehandlerne sidder med. Udover det tætte samarbejde online, stillede de talstærk op fysisk i kommunen, da vi havde brug for det.</vt:lpstr>
      <vt:lpstr>Jeg synes allerede nu, at jeg kan mærke, der bruges mindre tid. Jeg forventer, at når vi kommer til at benytte KP fuldt ud, vil vi kunne spare tid. </vt:lpstr>
      <vt:lpstr>Helt sikkert. Måske lidt begrænset her i starten, da det endnu ikke kører helt automatisk og vi stadig tjekker breve mv. og skal lære det at kende, men vi kan helt sikkert se, at det vil frigive en del tid inden for kort tid.</vt:lpstr>
      <vt:lpstr>Det gør arbejdet nemmere, idet vi kan køre det hele i KP og ikke skal ind i andre systemer og registrere noget. Det virker som et smidigt system, da vi først fandt sammenhængen i det.</vt:lpstr>
      <vt:lpstr>Vi – og især sagsbehandlerne er meget begejstret. De kan sagtens se den tid som bliver frigivet, efterhånden som funktionerne bliver implementeret. Naturligvis er der masser af funktionerne som lige skal ind under ”huden” og man vil i sagens natur støde på fejl undervejs, men i og med vi får hurtig hjælp, er ”besværet” stadig givet godt ud.</vt:lpstr>
      <vt:lpstr>Ja, jeg synes tingene hænger mere sammen og giver mere mening.</vt:lpstr>
      <vt:lpstr>Ja, meget!</vt:lpstr>
      <vt:lpstr>Vi var meget nysgerrige og ivrige i at komme i gang med automatiseringen, samtidig med at vi kunne få netop den fordel i det helt tætte samarbejde og hjælp, som man får som pilot. </vt:lpstr>
      <vt:lpstr>Revurderingsopgaver</vt:lpstr>
      <vt:lpstr>Sygesikring ‘danmark’ flyttet til ”Træf afgørelse”</vt:lpstr>
      <vt:lpstr>Automatiske processer for ansøgninger i KP</vt:lpstr>
      <vt:lpstr>Automatiske processer for ansøgninger i KP</vt:lpstr>
      <vt:lpstr>Ikoner</vt:lpstr>
      <vt:lpstr>PowerPoint-præsentation</vt:lpstr>
      <vt:lpstr>PowerPoint-præsentation</vt:lpstr>
      <vt:lpstr>PowerPoint-præsentation</vt:lpstr>
      <vt:lpstr>Release 4.1 14. December 2023</vt:lpstr>
      <vt:lpstr>Oversigt over ny funktionalitet KP release 4.1 - d. 14.12 2023</vt:lpstr>
      <vt:lpstr>Ny funktionalitet</vt:lpstr>
      <vt:lpstr>Webinar om lovændring relateret MAF er afholdt</vt:lpstr>
      <vt:lpstr>Release 5.0 25. marts 2024</vt:lpstr>
      <vt:lpstr>Oversigt over ny funktionalitet KP release 5.0 – 25. marts 2024</vt:lpstr>
      <vt:lpstr>Ny funktionalitet </vt:lpstr>
      <vt:lpstr>Demo og understøttelse af KLIK-opgaver</vt:lpstr>
      <vt:lpstr>eFaktura og jeres økonomisystemet</vt:lpstr>
      <vt:lpstr>Kort nyt</vt:lpstr>
      <vt:lpstr>Workshop om automatisering Ikke glemt</vt:lpstr>
      <vt:lpstr>Årlig opdatering af helbredstillægskort</vt:lpstr>
      <vt:lpstr>PowerPoint-præsentation</vt:lpstr>
      <vt:lpstr>PowerPoint-præsentation</vt:lpstr>
      <vt:lpstr>Tips</vt:lpstr>
      <vt:lpstr>Revurderings-, mangler-, afslags- og bevillingsbrev</vt:lpstr>
      <vt:lpstr>PowerPoint-præsentation</vt:lpstr>
      <vt:lpstr>Temavejledninger</vt:lpstr>
      <vt:lpstr>Temavejledninger på dokumentbiblioteket</vt:lpstr>
      <vt:lpstr>kendte fejl</vt:lpstr>
      <vt:lpstr>KP logger ud for tidligt</vt:lpstr>
      <vt:lpstr>Problem med oprettelse af opgaver udenfor personoverblikket</vt:lpstr>
      <vt:lpstr>Visningsfejl i ”Ret planlagt træk”</vt:lpstr>
      <vt:lpstr>Beskeder ved ændring af CPR-nummer</vt:lpstr>
      <vt:lpstr>Oprettelse af engangsbeløb fejler på grund af ugyldig slutdato</vt:lpstr>
      <vt:lpstr>Visningsfejl for indflytningsdato</vt:lpstr>
      <vt:lpstr>Visningsfejl for udenlandske adresser</vt:lpstr>
      <vt:lpstr>Opret journalnotat kan ikke færdiggøres fra enkeltsagsvisningen</vt:lpstr>
      <vt:lpstr>PowerPoint-præsentation</vt:lpstr>
      <vt:lpstr>Spørgsmål til KOMBIT eller andre kommuner?</vt:lpstr>
      <vt:lpstr>dialog i break out rooms</vt:lpstr>
      <vt:lpstr>Formål med break out rooms</vt:lpstr>
      <vt:lpstr>Break out rooms</vt:lpstr>
      <vt:lpstr>PowerPoint-præsentation</vt:lpstr>
      <vt:lpstr>Note til mig selv:  Husk at starte optagelsen</vt:lpstr>
      <vt:lpstr>Kort opsamling</vt:lpstr>
      <vt:lpstr>Hvad sker på næste statusmøde?</vt:lpstr>
      <vt:lpstr>Hvad sker på næste statusmøde?</vt:lpstr>
      <vt:lpstr>Følgende er primært henvendt KP-systemansvarlig </vt:lpstr>
      <vt:lpstr>OA 05 – Lukning af ydelse i KY udsat én måned</vt:lpstr>
      <vt:lpstr>(OA 05) Flyt behandling af personlige tillæg og helbredstillæg ind i KP</vt:lpstr>
      <vt:lpstr>KLIK-opgaver</vt:lpstr>
      <vt:lpstr>KLIK-opgaver KP release 4.1 – d. 14.12 2023</vt:lpstr>
      <vt:lpstr>Ny funktionalitet</vt:lpstr>
      <vt:lpstr>KLIK-opgaver</vt:lpstr>
      <vt:lpstr>KLIK-opgaver KP release 5.0 – 25. marts 2024</vt:lpstr>
      <vt:lpstr>Ny funktionalitet</vt:lpstr>
      <vt:lpstr>KLIK-opgaver</vt:lpstr>
      <vt:lpstr>Status på driften</vt:lpstr>
      <vt:lpstr>Bruger I slides om driftsstatus?</vt:lpstr>
      <vt:lpstr>Ikke analyserede fejlmeldinger</vt:lpstr>
      <vt:lpstr>Godkendte fejl</vt:lpstr>
      <vt:lpstr>Supportsager</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August Rolsted</cp:lastModifiedBy>
  <cp:revision>7</cp:revision>
  <dcterms:created xsi:type="dcterms:W3CDTF">2023-05-04T10:03:14Z</dcterms:created>
  <dcterms:modified xsi:type="dcterms:W3CDTF">2024-01-05T12:32:35Z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0x010100D50E607AEC89A64FB01FB1CE00625A5F</vt:lpwstr>
  </property>
  <property fmtid="{D5CDD505-2E9C-101B-9397-08002B2CF9AE}" pid="3" name="_dlc_DocIdItemGuid">
    <vt:lpwstr>6e19db70-2780-4b7c-9475-252313970bd4</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